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32" r:id="rId2"/>
    <p:sldId id="398" r:id="rId3"/>
    <p:sldId id="397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8" r:id="rId12"/>
    <p:sldId id="409" r:id="rId13"/>
    <p:sldId id="412" r:id="rId14"/>
    <p:sldId id="410" r:id="rId15"/>
    <p:sldId id="411" r:id="rId16"/>
    <p:sldId id="413" r:id="rId17"/>
    <p:sldId id="414" r:id="rId18"/>
    <p:sldId id="417" r:id="rId19"/>
    <p:sldId id="415" r:id="rId20"/>
    <p:sldId id="416" r:id="rId21"/>
    <p:sldId id="418" r:id="rId22"/>
    <p:sldId id="420" r:id="rId23"/>
    <p:sldId id="426" r:id="rId24"/>
    <p:sldId id="421" r:id="rId25"/>
    <p:sldId id="427" r:id="rId26"/>
    <p:sldId id="422" r:id="rId27"/>
    <p:sldId id="428" r:id="rId28"/>
    <p:sldId id="423" r:id="rId29"/>
    <p:sldId id="455" r:id="rId30"/>
    <p:sldId id="444" r:id="rId31"/>
    <p:sldId id="447" r:id="rId32"/>
    <p:sldId id="445" r:id="rId33"/>
    <p:sldId id="448" r:id="rId34"/>
    <p:sldId id="456" r:id="rId35"/>
    <p:sldId id="457" r:id="rId36"/>
    <p:sldId id="436" r:id="rId37"/>
    <p:sldId id="438" r:id="rId38"/>
    <p:sldId id="439" r:id="rId39"/>
    <p:sldId id="459" r:id="rId40"/>
    <p:sldId id="460" r:id="rId41"/>
    <p:sldId id="452" r:id="rId42"/>
    <p:sldId id="458" r:id="rId43"/>
    <p:sldId id="446" r:id="rId44"/>
    <p:sldId id="450" r:id="rId45"/>
    <p:sldId id="429" r:id="rId46"/>
    <p:sldId id="430" r:id="rId47"/>
    <p:sldId id="431" r:id="rId48"/>
    <p:sldId id="424" r:id="rId49"/>
    <p:sldId id="432" r:id="rId50"/>
    <p:sldId id="433" r:id="rId51"/>
    <p:sldId id="434" r:id="rId52"/>
    <p:sldId id="435" r:id="rId53"/>
    <p:sldId id="356" r:id="rId54"/>
    <p:sldId id="425" r:id="rId55"/>
    <p:sldId id="358" r:id="rId56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6" autoAdjust="0"/>
    <p:restoredTop sz="81927" autoAdjust="0"/>
  </p:normalViewPr>
  <p:slideViewPr>
    <p:cSldViewPr>
      <p:cViewPr varScale="1">
        <p:scale>
          <a:sx n="74" d="100"/>
          <a:sy n="74" d="100"/>
        </p:scale>
        <p:origin x="120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67C97-E906-483B-92C0-4FD6DF705583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8F64-9A3E-4423-AC35-7B3AB7634A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6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63D16-44CB-4E52-924C-1AC2B2623C8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F95C0-A644-452C-B8BC-D155A30FF4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0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2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9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7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why called single parameter? Private valuation for only one item.</a:t>
            </a:r>
          </a:p>
          <a:p>
            <a:r>
              <a:rPr lang="en-US" altLang="zh-CN"/>
              <a:t>the difference of direct mechanism and indirect mechanism.</a:t>
            </a:r>
          </a:p>
          <a:p>
            <a:r>
              <a:rPr lang="en-US" altLang="zh-CN"/>
              <a:t>Type \Theta_i </a:t>
            </a:r>
            <a:r>
              <a:rPr lang="zh-CN" altLang="en-US"/>
              <a:t>和 </a:t>
            </a:r>
            <a:r>
              <a:rPr lang="en-US" altLang="zh-CN"/>
              <a:t>preference \theta_i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95C0-A644-452C-B8BC-D155A30FF4B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76600"/>
            <a:ext cx="6400800" cy="2743200"/>
          </a:xfrm>
        </p:spPr>
        <p:txBody>
          <a:bodyPr/>
          <a:lstStyle>
            <a:lvl1pPr marL="0" indent="0" algn="ctr">
              <a:buNone/>
              <a:defRPr lang="en-US" sz="3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Prepared and Presented by </a:t>
            </a:r>
          </a:p>
          <a:p>
            <a:r>
              <a:rPr lang="en-US"/>
              <a:t>Zeng Yuxiang</a:t>
            </a:r>
          </a:p>
          <a:p>
            <a:r>
              <a:rPr lang="en-US" altLang="zh-TW" sz="3200">
                <a:solidFill>
                  <a:srgbClr val="000000"/>
                </a:solidFill>
                <a:ea typeface="新細明體" pitchFamily="18" charset="-120"/>
              </a:rPr>
              <a:t>based 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on the slides provided </a:t>
            </a:r>
            <a:r>
              <a:rPr lang="en-US" altLang="zh-TW" sz="3200">
                <a:solidFill>
                  <a:srgbClr val="000000"/>
                </a:solidFill>
                <a:ea typeface="新細明體" pitchFamily="18" charset="-120"/>
              </a:rPr>
              <a:t>by </a:t>
            </a:r>
          </a:p>
          <a:p>
            <a:r>
              <a:rPr lang="en-US" sz="3200">
                <a:solidFill>
                  <a:srgbClr val="000000"/>
                </a:solidFill>
                <a:ea typeface="新細明體" pitchFamily="18" charset="-120"/>
              </a:rPr>
              <a:t>Prof. Tang Pingzhong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D56E-2758-4E6C-9DAB-80582A1C9F4F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CBEB-8FA3-4A6F-AA4F-FF3FEF544DC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C2A6A-05DD-4289-961F-A2FF56F81D2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CE0C-9E21-4194-A120-567F954BC0BF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EF1-635F-4EDD-8CEA-929D4057E754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75DA-91F1-4265-B830-90B87DF291A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39F0-9AA0-4C67-8E17-AAE55364985B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80D4-8F80-4C32-88C8-EE4ECB9C66E4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DA21-8969-4214-9CFD-0068AA757D0D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3A2-B22B-418A-BC40-1744E1F7C5A7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A10-C239-4ECC-BC33-43EFA6BAC781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557FA-6B0C-4C9C-8050-F825887ADC45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3DF65-B247-4BA4-8211-448D7BD3BB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AD849-1862-4438-8252-631B70C8A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2"/>
                </a:solidFill>
                <a:latin typeface="Palatino Linotype" pitchFamily="18" charset="0"/>
                <a:ea typeface="Verdana" pitchFamily="34" charset="0"/>
                <a:cs typeface="Verdana" pitchFamily="34" charset="0"/>
              </a:rPr>
              <a:t>Myerson’s Lemma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FB6F6C-1D45-4D4D-8746-54E885BA5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Prepared and Presented by </a:t>
            </a:r>
          </a:p>
          <a:p>
            <a:r>
              <a:rPr lang="en-US" altLang="zh-CN">
                <a:solidFill>
                  <a:schemeClr val="tx1"/>
                </a:solidFill>
              </a:rPr>
              <a:t>Zeng Yuxiang</a:t>
            </a:r>
          </a:p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0057F-1794-495A-A87D-E1B8FF81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D56E-2758-4E6C-9DAB-80582A1C9F4F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59A13-A563-46EE-BB4A-13FF95E3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ED3D7-92F1-46EC-8C74-75D44F4C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6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Mechanism Design Environment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5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/>
                  <a:t>There are n </a:t>
                </a:r>
                <a:r>
                  <a:rPr lang="en-US" altLang="zh-CN">
                    <a:solidFill>
                      <a:srgbClr val="FF0000"/>
                    </a:solidFill>
                  </a:rPr>
                  <a:t>agents</a:t>
                </a:r>
                <a:r>
                  <a:rPr lang="en-US" altLang="zh-CN"/>
                  <a:t> (</a:t>
                </a:r>
                <a:r>
                  <a:rPr lang="zh-CN" altLang="en-US"/>
                  <a:t>智能体</a:t>
                </a:r>
                <a:r>
                  <a:rPr lang="en-US" altLang="zh-CN"/>
                  <a:t>),</a:t>
                </a:r>
                <a:r>
                  <a:rPr lang="zh-CN" altLang="en-US"/>
                  <a:t> </a:t>
                </a:r>
                <a:r>
                  <a:rPr lang="en-US" altLang="zh-CN"/>
                  <a:t>who is rational, intelligent and strategic.</a:t>
                </a:r>
              </a:p>
              <a:p>
                <a:r>
                  <a:rPr lang="en-US" altLang="zh-CN"/>
                  <a:t>X is a set </a:t>
                </a:r>
                <a:r>
                  <a:rPr lang="en-US" altLang="zh-CN">
                    <a:solidFill>
                      <a:srgbClr val="FF0000"/>
                    </a:solidFill>
                  </a:rPr>
                  <a:t>alternatives</a:t>
                </a:r>
                <a:r>
                  <a:rPr lang="en-US" altLang="zh-CN"/>
                  <a:t> (</a:t>
                </a:r>
                <a:r>
                  <a:rPr lang="zh-CN" altLang="en-US"/>
                  <a:t>备选方案集</a:t>
                </a:r>
                <a:r>
                  <a:rPr lang="en-US" altLang="zh-CN"/>
                  <a:t>)</a:t>
                </a:r>
                <a:r>
                  <a:rPr lang="zh-CN" altLang="en-US"/>
                  <a:t>或</a:t>
                </a:r>
                <a:r>
                  <a:rPr lang="en-US" altLang="zh-CN"/>
                  <a:t>outcomes (</a:t>
                </a:r>
                <a:r>
                  <a:rPr lang="zh-CN" altLang="en-US"/>
                  <a:t>结果集</a:t>
                </a:r>
                <a:r>
                  <a:rPr lang="en-US" altLang="zh-CN"/>
                  <a:t>)</a:t>
                </a:r>
              </a:p>
              <a:p>
                <a:r>
                  <a:rPr lang="en-US" altLang="zh-CN"/>
                  <a:t>The </a:t>
                </a:r>
                <a:r>
                  <a:rPr lang="en-US" altLang="zh-CN">
                    <a:solidFill>
                      <a:srgbClr val="FF0000"/>
                    </a:solidFill>
                  </a:rPr>
                  <a:t>preference</a:t>
                </a:r>
                <a:r>
                  <a:rPr lang="en-US" altLang="zh-CN"/>
                  <a:t> of i-th agent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, which is private, i.e., unkown to others.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represents the private values of i-th agent,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/>
                  <a:t> represents all type profiles</a:t>
                </a:r>
              </a:p>
              <a:p>
                <a:r>
                  <a:rPr lang="en-US" altLang="zh-CN"/>
                  <a:t>A common </a:t>
                </a:r>
                <a:r>
                  <a:rPr lang="en-US" altLang="zh-CN">
                    <a:solidFill>
                      <a:srgbClr val="FF0000"/>
                    </a:solidFill>
                  </a:rPr>
                  <a:t>prior </a:t>
                </a:r>
                <a:r>
                  <a:rPr lang="en-US" altLang="zh-CN"/>
                  <a:t>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∈∆(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A </a:t>
                </a:r>
                <a:r>
                  <a:rPr lang="en-US" altLang="zh-CN">
                    <a:solidFill>
                      <a:srgbClr val="FF0000"/>
                    </a:solidFill>
                  </a:rPr>
                  <a:t>utility</a:t>
                </a:r>
                <a:r>
                  <a:rPr lang="en-US" altLang="zh-CN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65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General Setting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636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Common Knowledge of all agents</a:t>
                </a:r>
              </a:p>
              <a:p>
                <a:pPr lvl="1"/>
                <a:r>
                  <a:rPr lang="en-US" altLang="zh-CN"/>
                  <a:t>the set of outcomes X</a:t>
                </a:r>
              </a:p>
              <a:p>
                <a:pPr lvl="1"/>
                <a:r>
                  <a:rPr lang="en-US" altLang="zh-CN"/>
                  <a:t>the set of agents N</a:t>
                </a:r>
              </a:p>
              <a:p>
                <a:pPr lvl="1"/>
                <a:r>
                  <a:rPr lang="en-US" altLang="zh-CN"/>
                  <a:t>the type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the common prior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∈∆(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the utility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r>
                  <a:rPr lang="en-US" altLang="zh-CN"/>
                  <a:t>Private information for the i-th agent</a:t>
                </a:r>
              </a:p>
              <a:p>
                <a:pPr lvl="1"/>
                <a:r>
                  <a:rPr lang="en-US" altLang="zh-CN"/>
                  <a:t>the specific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General Setting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89785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8612009-905D-4CA4-AFB3-DEA70E5BB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There are n agents, each with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Given a set of outcomes X</a:t>
                </a:r>
              </a:p>
              <a:p>
                <a:endParaRPr lang="en-US" altLang="zh-CN"/>
              </a:p>
              <a:p>
                <a:r>
                  <a:rPr lang="en-US" altLang="zh-CN"/>
                  <a:t>A social choice function is a mapping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, that assigns to each possible type profile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 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8612009-905D-4CA4-AFB3-DEA70E5BB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F551614-4F3E-4AA0-8AA2-7CC5819E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Social Choice Function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22311-6F52-4937-A72E-A8EFE74F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93916A-E06C-42F7-8D8E-C0EEF8D8C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326D75-3F1E-4839-A78D-BFD11DE390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42048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Direct Mechanism (</a:t>
                </a:r>
                <a:r>
                  <a:rPr lang="zh-CN" altLang="en-US"/>
                  <a:t>直接机制</a:t>
                </a:r>
                <a:r>
                  <a:rPr lang="en-US" altLang="zh-CN"/>
                  <a:t>)</a:t>
                </a:r>
              </a:p>
              <a:p>
                <a:pPr lvl="1"/>
                <a:r>
                  <a:rPr lang="en-US" altLang="zh-CN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is a social choice function, a direct mechanism consists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(∙)</m:t>
                        </m:r>
                      </m:e>
                    </m:d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Main idea</a:t>
                </a:r>
                <a:r>
                  <a:rPr lang="en-US" altLang="zh-CN"/>
                  <a:t>: directly seek the type information from agents by asking them to reveal their true types.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Direct Mechanism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34629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Indirect Mechanism (</a:t>
                </a:r>
                <a:r>
                  <a:rPr lang="zh-CN" altLang="en-US"/>
                  <a:t>直接机制</a:t>
                </a:r>
                <a:r>
                  <a:rPr lang="en-US" altLang="zh-CN"/>
                  <a:t>)</a:t>
                </a:r>
              </a:p>
              <a:p>
                <a:pPr lvl="1"/>
                <a:r>
                  <a:rPr lang="en-US" altLang="zh-CN"/>
                  <a:t>A indirect mechanism consists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(∙)</m:t>
                        </m:r>
                      </m:e>
                    </m:d>
                  </m:oMath>
                </a14:m>
                <a:r>
                  <a:rPr lang="en-US" altLang="zh-CN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is the possible actions of i-th agent and g is a function that map each action to outcome, i.e.,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Main idea</a:t>
                </a:r>
                <a:r>
                  <a:rPr lang="en-US" altLang="zh-CN"/>
                  <a:t>: provide a choice of actions to the agents and calculate the outcomes for each action profile.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AD767C-97C7-4EB7-AE57-2E927A4D0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022" r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Indirect Mechanism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80A8F6-EC4B-4078-A9B2-3ABFA45CCD50}"/>
              </a:ext>
            </a:extLst>
          </p:cNvPr>
          <p:cNvSpPr/>
          <p:nvPr/>
        </p:nvSpPr>
        <p:spPr>
          <a:xfrm>
            <a:off x="114300" y="5562599"/>
            <a:ext cx="8915400" cy="80271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</a:rPr>
              <a:t>Direct Mechanism and Indirect Mechanism, </a:t>
            </a:r>
          </a:p>
          <a:p>
            <a:pPr algn="ctr"/>
            <a:r>
              <a:rPr lang="en-US" altLang="zh-CN" sz="2800">
                <a:solidFill>
                  <a:schemeClr val="tx1"/>
                </a:solidFill>
              </a:rPr>
              <a:t>which one is </a:t>
            </a:r>
            <a:r>
              <a:rPr lang="en-US" altLang="zh-CN" sz="2800">
                <a:solidFill>
                  <a:srgbClr val="FF0000"/>
                </a:solidFill>
              </a:rPr>
              <a:t>more general </a:t>
            </a:r>
            <a:r>
              <a:rPr lang="en-US" altLang="zh-CN" sz="2800">
                <a:solidFill>
                  <a:schemeClr val="tx1"/>
                </a:solidFill>
              </a:rPr>
              <a:t>???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105028-AD7A-4282-A7E2-6FA2E6283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/>
              <a:lstStyle/>
              <a:p>
                <a:r>
                  <a:rPr lang="en-US" altLang="zh-CN"/>
                  <a:t>There are n bidders each with private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It represents a unit price per amount of stuff</a:t>
                </a:r>
              </a:p>
              <a:p>
                <a:pPr lvl="1"/>
                <a:endParaRPr lang="en-US" altLang="zh-CN"/>
              </a:p>
              <a:p>
                <a:r>
                  <a:rPr lang="en-US" altLang="zh-CN"/>
                  <a:t>There is a feasible set X, each element in X is an n-vector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denotes the amount of stuff given to i-th bidder</a:t>
                </a:r>
              </a:p>
              <a:p>
                <a:endParaRPr lang="en-US" altLang="zh-CN"/>
              </a:p>
              <a:p>
                <a:r>
                  <a:rPr lang="en-US" altLang="zh-CN"/>
                  <a:t>The single parameter environment is an abstraction to state Myerson’s Lemma.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105028-AD7A-4282-A7E2-6FA2E6283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>
                <a:blip r:embed="rId2"/>
                <a:stretch>
                  <a:fillRect l="-1297" t="-1482" r="-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6800EE9-682F-4805-ADAD-69A18503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Single-Parameter Environment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613EA9-18BA-460D-AF5A-18C8FB40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EC9C7-A241-4B84-96E6-21327B433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0E17B9-5AD7-4F84-9DAC-54C8F7C9C3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64205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105028-AD7A-4282-A7E2-6FA2E6283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/>
                  <a:t>Example 1: In a single-item auction, X is the set of 0-1 vectors, i.e.,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endParaRPr lang="en-US" altLang="zh-CN"/>
              </a:p>
              <a:p>
                <a:r>
                  <a:rPr lang="en-US" altLang="zh-CN"/>
                  <a:t>Example 2: In a k identical items auction, each bidder gets at most one item, i.e.,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endParaRPr lang="en-US" altLang="zh-CN"/>
              </a:p>
              <a:p>
                <a:r>
                  <a:rPr lang="en-US" altLang="zh-CN"/>
                  <a:t>Example 3: In sponsored search, each slot is assigned to one bidder and vice versa.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is CTR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if j-th slot is assigned to i-th bidder.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105028-AD7A-4282-A7E2-6FA2E6283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>
                <a:blip r:embed="rId2"/>
                <a:stretch>
                  <a:fillRect l="-1297" t="-2561" r="-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6800EE9-682F-4805-ADAD-69A18503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Mechanism Design Environment:</a:t>
            </a:r>
            <a:br>
              <a:rPr lang="en-US" altLang="zh-CN"/>
            </a:br>
            <a:r>
              <a:rPr lang="en-US" altLang="zh-CN"/>
              <a:t>Single-Parameter Environment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613EA9-18BA-460D-AF5A-18C8FB40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EC9C7-A241-4B84-96E6-21327B433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0E17B9-5AD7-4F84-9DAC-54C8F7C9C3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35033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Allocation and Payment Rules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6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E8454B-3E21-4327-B8BE-2395F080F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S1. Collect bids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S2 (Allocation).  Choose an allocation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as a function of the bids.</a:t>
                </a:r>
              </a:p>
              <a:p>
                <a:endParaRPr lang="en-US" altLang="zh-CN"/>
              </a:p>
              <a:p>
                <a:r>
                  <a:rPr lang="en-US" altLang="zh-CN"/>
                  <a:t>S3 (Payment). Choose a payment rule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⊆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as a function of the bids.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E8454B-3E21-4327-B8BE-2395F080F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4BBF642-4C34-4786-BD3E-46943DA9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Solution: Main Steps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CA10-FAAF-41A3-962C-C8C2FD88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FF0047-C541-4B19-896D-D6CACB7AC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CD91AD-8B95-4423-B572-8D6590CDDE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166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The Story So Far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11C114B-F31D-4499-AB2F-5E00D1AD4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A Utility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utility of i-th bidder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private evaluation of i-th bidder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allocation of i-th bidder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payment of i-th bidder</a:t>
                </a:r>
              </a:p>
              <a:p>
                <a:pPr lvl="1"/>
                <a:r>
                  <a:rPr lang="en-US" altLang="zh-CN"/>
                  <a:t>Quasi-linear</a:t>
                </a:r>
              </a:p>
              <a:p>
                <a:pPr lvl="1"/>
                <a:endParaRPr lang="en-US" altLang="zh-CN"/>
              </a:p>
              <a:p>
                <a:r>
                  <a:rPr lang="en-US" altLang="zh-CN"/>
                  <a:t>We also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because we  focus on truthtelling bidders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11C114B-F31D-4499-AB2F-5E00D1AD4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 r="-3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F0FB41A-C251-4540-B018-AB6F8B01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Solution: Assumptions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A4B92-135C-48E6-92E5-2067AEF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88CB43-0585-4254-8ED9-1708D55F99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F95E27-F424-4AEA-B95B-01D8CE67C4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42324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Statement of Myerson’s Lemma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11C114B-F31D-4499-AB2F-5E00D1AD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Statement 1: Implementable Allocation Rule</a:t>
            </a:r>
          </a:p>
          <a:p>
            <a:pPr lvl="1"/>
            <a:r>
              <a:rPr lang="en-US" altLang="zh-CN"/>
              <a:t>An allocation rule x for a single-parameter environment is </a:t>
            </a:r>
            <a:r>
              <a:rPr lang="en-US" altLang="zh-CN" i="1">
                <a:solidFill>
                  <a:srgbClr val="FF0000"/>
                </a:solidFill>
              </a:rPr>
              <a:t>implementable</a:t>
            </a:r>
            <a:r>
              <a:rPr lang="en-US" altLang="zh-CN"/>
              <a:t> if there is a payment rule </a:t>
            </a:r>
            <a:r>
              <a:rPr lang="en-US" altLang="zh-CN" b="1"/>
              <a:t>p</a:t>
            </a:r>
            <a:r>
              <a:rPr lang="en-US" altLang="zh-CN"/>
              <a:t> such the sealed-bid auction (x, </a:t>
            </a:r>
            <a:r>
              <a:rPr lang="en-US" altLang="zh-CN" b="1"/>
              <a:t>p</a:t>
            </a:r>
            <a:r>
              <a:rPr lang="en-US" altLang="zh-CN"/>
              <a:t>) is DSIC.</a:t>
            </a:r>
          </a:p>
          <a:p>
            <a:pPr lvl="1"/>
            <a:endParaRPr lang="en-US" altLang="zh-CN"/>
          </a:p>
          <a:p>
            <a:r>
              <a:rPr lang="en-US" altLang="zh-CN"/>
              <a:t>Meaning:</a:t>
            </a:r>
          </a:p>
          <a:p>
            <a:pPr lvl="1"/>
            <a:r>
              <a:rPr lang="en-US" altLang="zh-CN"/>
              <a:t>A DSIC mechanism indicates a implementable allocation.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0FB41A-C251-4540-B018-AB6F8B01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Implementable Allocation Rule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A4B92-135C-48E6-92E5-2067AEF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88CB43-0585-4254-8ED9-1708D55F99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F95E27-F424-4AEA-B95B-01D8CE67C4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AAF95F-B02B-4AA7-8D43-5DD98C22E893}"/>
              </a:ext>
            </a:extLst>
          </p:cNvPr>
          <p:cNvSpPr/>
          <p:nvPr/>
        </p:nvSpPr>
        <p:spPr>
          <a:xfrm>
            <a:off x="114300" y="5562599"/>
            <a:ext cx="8915400" cy="80271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</a:rPr>
              <a:t>Is the Greedy-based allocation rule </a:t>
            </a:r>
          </a:p>
          <a:p>
            <a:pPr algn="ctr"/>
            <a:r>
              <a:rPr lang="en-US" altLang="zh-CN" sz="2800">
                <a:solidFill>
                  <a:schemeClr val="tx1"/>
                </a:solidFill>
              </a:rPr>
              <a:t>for sponsored search </a:t>
            </a:r>
            <a:r>
              <a:rPr lang="en-US" altLang="zh-CN" sz="2800">
                <a:solidFill>
                  <a:srgbClr val="FF0000"/>
                </a:solidFill>
              </a:rPr>
              <a:t>implementable</a:t>
            </a:r>
            <a:r>
              <a:rPr lang="en-US" altLang="zh-CN" sz="2800">
                <a:solidFill>
                  <a:schemeClr val="tx1"/>
                </a:solidFill>
              </a:rPr>
              <a:t>?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E1D638C-8220-4F39-9272-6F9AC67C9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/>
              <a:t>Statement 1: Implementable Allocation Rule</a:t>
            </a:r>
          </a:p>
          <a:p>
            <a:pPr lvl="1"/>
            <a:r>
              <a:rPr lang="en-US" altLang="zh-CN"/>
              <a:t>An allocation rule x for a single-parameter environment is </a:t>
            </a:r>
            <a:r>
              <a:rPr lang="en-US" altLang="zh-CN" i="1">
                <a:solidFill>
                  <a:srgbClr val="FF0000"/>
                </a:solidFill>
              </a:rPr>
              <a:t>implementable</a:t>
            </a:r>
            <a:r>
              <a:rPr lang="en-US" altLang="zh-CN"/>
              <a:t> if there is a payment rule </a:t>
            </a:r>
            <a:r>
              <a:rPr lang="en-US" altLang="zh-CN" b="1"/>
              <a:t>p</a:t>
            </a:r>
            <a:r>
              <a:rPr lang="en-US" altLang="zh-CN"/>
              <a:t> such the sealed-bid auction (x, </a:t>
            </a:r>
            <a:r>
              <a:rPr lang="en-US" altLang="zh-CN" b="1"/>
              <a:t>p</a:t>
            </a:r>
            <a:r>
              <a:rPr lang="en-US" altLang="zh-CN"/>
              <a:t>) is DSIC.</a:t>
            </a:r>
          </a:p>
          <a:p>
            <a:pPr lvl="1"/>
            <a:endParaRPr lang="en-US" altLang="zh-CN"/>
          </a:p>
          <a:p>
            <a:r>
              <a:rPr lang="en-US" altLang="zh-CN"/>
              <a:t>Example:</a:t>
            </a:r>
          </a:p>
          <a:p>
            <a:pPr lvl="1"/>
            <a:r>
              <a:rPr lang="en-US" altLang="zh-CN"/>
              <a:t>Is the allocation rule that awards the good to the highest bidder implementable? 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YES: </a:t>
            </a:r>
            <a:r>
              <a:rPr lang="en-US" altLang="zh-CN"/>
              <a:t>The second-price rule guarantees DSIC.</a:t>
            </a:r>
          </a:p>
          <a:p>
            <a:pPr lvl="1"/>
            <a:r>
              <a:rPr lang="en-US" altLang="zh-CN"/>
              <a:t>Is the allocation rule that awards the good to the second-highest bidder implementable?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Not sure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7EAC7D-42B8-4656-ACBB-1362190A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Implementable Allocation Rule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B28B7-7FAD-4762-AC6B-9499A4C6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5EB0B8-9621-460A-AF2A-AE7D5D4E63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5D3CA9-35FF-4106-91CD-7E6E58B372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9284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7181997-AF8C-4AC2-8B71-093AEA281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Statement 2: Monotone Allocation Rule</a:t>
                </a:r>
              </a:p>
              <a:p>
                <a:pPr lvl="1"/>
                <a:r>
                  <a:rPr lang="en-US" altLang="zh-CN"/>
                  <a:t>An allocation rule </a:t>
                </a:r>
                <a:r>
                  <a:rPr lang="en-US" altLang="zh-CN" b="1"/>
                  <a:t>x </a:t>
                </a:r>
                <a:r>
                  <a:rPr lang="en-US" altLang="zh-CN"/>
                  <a:t>for a single-parameter</a:t>
                </a:r>
                <a:br>
                  <a:rPr lang="en-US" altLang="zh-CN"/>
                </a:br>
                <a:r>
                  <a:rPr lang="en-US" altLang="zh-CN"/>
                  <a:t>environment is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monotone</a:t>
                </a:r>
                <a:r>
                  <a:rPr lang="en-US" altLang="zh-CN" i="1"/>
                  <a:t> </a:t>
                </a:r>
                <a:r>
                  <a:rPr lang="en-US" altLang="zh-CN"/>
                  <a:t>if for every bidder </a:t>
                </a:r>
                <a:r>
                  <a:rPr lang="en-US" altLang="zh-CN" i="1"/>
                  <a:t>i </a:t>
                </a:r>
                <a:r>
                  <a:rPr lang="en-US" altLang="zh-CN"/>
                  <a:t>and bids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by the other bidders, the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to </a:t>
                </a:r>
                <a:r>
                  <a:rPr lang="en-US" altLang="zh-CN" i="1"/>
                  <a:t>i </a:t>
                </a:r>
                <a:r>
                  <a:rPr lang="en-US" altLang="zh-CN"/>
                  <a:t>is non-decreasing in its bid </a:t>
                </a:r>
                <a:r>
                  <a:rPr lang="en-US" altLang="zh-CN" i="1"/>
                  <a:t>z.</a:t>
                </a:r>
                <a:r>
                  <a:rPr lang="en-US" altLang="zh-CN"/>
                  <a:t> </a:t>
                </a:r>
              </a:p>
              <a:p>
                <a:pPr lvl="1"/>
                <a:endParaRPr lang="en-US" altLang="zh-CN"/>
              </a:p>
              <a:p>
                <a:r>
                  <a:rPr lang="en-US" altLang="zh-CN"/>
                  <a:t>Meaning:</a:t>
                </a:r>
              </a:p>
              <a:p>
                <a:pPr lvl="1"/>
                <a:r>
                  <a:rPr lang="en-US" altLang="zh-CN"/>
                  <a:t>If I raise my bidding price, I will not get less than I previously had.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7181997-AF8C-4AC2-8B71-093AEA281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 r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B03448B-E0FB-4F4A-9F1D-C8CE2884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Monotone Allocation Rule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83868-BA02-4CBD-A2B1-7BF1DFE6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DA3E2-22FF-4385-B5D0-7D2E093A3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13B6D1-8F41-4902-8EA5-D0D78E0E3B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246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7181997-AF8C-4AC2-8B71-093AEA281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Statement 2: Monotone Allocation Rule</a:t>
                </a:r>
              </a:p>
              <a:p>
                <a:pPr lvl="1"/>
                <a:r>
                  <a:rPr lang="en-US" altLang="zh-CN"/>
                  <a:t>An allocation rule </a:t>
                </a:r>
                <a:r>
                  <a:rPr lang="en-US" altLang="zh-CN" b="1"/>
                  <a:t>x </a:t>
                </a:r>
                <a:r>
                  <a:rPr lang="en-US" altLang="zh-CN"/>
                  <a:t>for a single-parameter</a:t>
                </a:r>
                <a:br>
                  <a:rPr lang="en-US" altLang="zh-CN"/>
                </a:br>
                <a:r>
                  <a:rPr lang="en-US" altLang="zh-CN"/>
                  <a:t>environment is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monotone</a:t>
                </a:r>
                <a:r>
                  <a:rPr lang="en-US" altLang="zh-CN" i="1"/>
                  <a:t> </a:t>
                </a:r>
                <a:r>
                  <a:rPr lang="en-US" altLang="zh-CN"/>
                  <a:t>if for every bidder </a:t>
                </a:r>
                <a:r>
                  <a:rPr lang="en-US" altLang="zh-CN" i="1"/>
                  <a:t>i </a:t>
                </a:r>
                <a:r>
                  <a:rPr lang="en-US" altLang="zh-CN"/>
                  <a:t>and bids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by the other bidders, the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to </a:t>
                </a:r>
                <a:r>
                  <a:rPr lang="en-US" altLang="zh-CN" i="1"/>
                  <a:t>i </a:t>
                </a:r>
                <a:r>
                  <a:rPr lang="en-US" altLang="zh-CN"/>
                  <a:t>is non-decreasing in its bid </a:t>
                </a:r>
                <a:r>
                  <a:rPr lang="en-US" altLang="zh-CN" i="1"/>
                  <a:t>z.</a:t>
                </a:r>
                <a:r>
                  <a:rPr lang="en-US" altLang="zh-CN"/>
                  <a:t> </a:t>
                </a:r>
              </a:p>
              <a:p>
                <a:pPr lvl="1"/>
                <a:endParaRPr lang="en-US" altLang="zh-CN"/>
              </a:p>
              <a:p>
                <a:r>
                  <a:rPr lang="en-US" altLang="zh-CN"/>
                  <a:t>Example:</a:t>
                </a:r>
              </a:p>
              <a:p>
                <a:pPr lvl="1"/>
                <a:r>
                  <a:rPr lang="en-US" altLang="zh-CN"/>
                  <a:t>Is the allocation rule that awards the good to the highest bidder monotone? 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YES</a:t>
                </a:r>
              </a:p>
              <a:p>
                <a:pPr lvl="1"/>
                <a:r>
                  <a:rPr lang="en-US" altLang="zh-CN"/>
                  <a:t>Is the allocation rule that awards the good to the second-highest bidder monotone?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No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7181997-AF8C-4AC2-8B71-093AEA281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B03448B-E0FB-4F4A-9F1D-C8CE2884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Monotone Allocation Rule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83868-BA02-4CBD-A2B1-7BF1DFE6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DA3E2-22FF-4385-B5D0-7D2E093A3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13B6D1-8F41-4902-8EA5-D0D78E0E3B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42767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In a fixed  single-parameter environment. </a:t>
                </a:r>
              </a:p>
              <a:p>
                <a:endParaRPr lang="en-US" altLang="zh-CN"/>
              </a:p>
              <a:p>
                <a:r>
                  <a:rPr lang="en-US" altLang="zh-CN"/>
                  <a:t>(a) An allocation rule </a:t>
                </a:r>
                <a:r>
                  <a:rPr lang="en-US" altLang="zh-CN" b="1"/>
                  <a:t>x </a:t>
                </a:r>
                <a:r>
                  <a:rPr lang="en-US" altLang="zh-CN"/>
                  <a:t>is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implementable</a:t>
                </a:r>
                <a:r>
                  <a:rPr lang="en-US" altLang="zh-CN"/>
                  <a:t> if and only if it is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monotone</a:t>
                </a:r>
                <a:r>
                  <a:rPr lang="en-US" altLang="zh-CN"/>
                  <a:t>.</a:t>
                </a:r>
              </a:p>
              <a:p>
                <a:endParaRPr lang="en-US" altLang="zh-CN"/>
              </a:p>
              <a:p>
                <a:r>
                  <a:rPr lang="en-US" altLang="zh-CN"/>
                  <a:t>(b) If </a:t>
                </a:r>
                <a:r>
                  <a:rPr lang="en-US" altLang="zh-CN" b="1"/>
                  <a:t>x </a:t>
                </a:r>
                <a:r>
                  <a:rPr lang="en-US" altLang="zh-CN"/>
                  <a:t>is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monotone</a:t>
                </a:r>
                <a:r>
                  <a:rPr lang="en-US" altLang="zh-CN"/>
                  <a:t>, then there is a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unique</a:t>
                </a:r>
                <a:r>
                  <a:rPr lang="en-US" altLang="zh-CN"/>
                  <a:t> payment rule such that the sealed-bid mechanism (</a:t>
                </a:r>
                <a:r>
                  <a:rPr lang="en-US" altLang="zh-CN" b="1"/>
                  <a:t>x</a:t>
                </a:r>
                <a:r>
                  <a:rPr lang="en-US" altLang="zh-CN"/>
                  <a:t>, </a:t>
                </a:r>
                <a:r>
                  <a:rPr lang="en-US" altLang="zh-CN" b="1"/>
                  <a:t>p</a:t>
                </a:r>
                <a:r>
                  <a:rPr lang="en-US" altLang="zh-CN"/>
                  <a:t>) is DSIC [assuming the normalization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zh-CN"/>
                  <a:t>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altLang="zh-CN"/>
                  <a:t>].</a:t>
                </a:r>
              </a:p>
              <a:p>
                <a:endParaRPr lang="en-US" altLang="zh-CN"/>
              </a:p>
              <a:p>
                <a:r>
                  <a:rPr lang="en-US" altLang="zh-CN"/>
                  <a:t>(c) The payment rule in (b) is given by an explicit formula. 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965" r="-1333" b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9846F9A-B0CF-4651-9A55-43D3B725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00AE3-FE32-4F04-9265-F87943CB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D865CD-47CD-442C-B34B-8E74B083D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BBEFB1-AECC-4699-A4BA-27E60CA77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72441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CA685F-D5FF-4E5D-A6FE-2C8EF08D7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Myerson’s Lemma (a) indicates the set of implementable allocation rules is </a:t>
            </a:r>
            <a:r>
              <a:rPr lang="en-US" altLang="zh-CN">
                <a:solidFill>
                  <a:srgbClr val="FF0000"/>
                </a:solidFill>
              </a:rPr>
              <a:t>the same set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monotone allocation rules.</a:t>
            </a:r>
          </a:p>
          <a:p>
            <a:endParaRPr lang="en-US" altLang="zh-CN"/>
          </a:p>
          <a:p>
            <a:r>
              <a:rPr lang="en-US" altLang="zh-CN"/>
              <a:t>Myerson’s Lemma (b) indicates when the allocation rule is </a:t>
            </a:r>
            <a:r>
              <a:rPr lang="en-US" altLang="zh-CN">
                <a:solidFill>
                  <a:srgbClr val="FF0000"/>
                </a:solidFill>
              </a:rPr>
              <a:t>monotone</a:t>
            </a:r>
            <a:r>
              <a:rPr lang="en-US" altLang="zh-CN"/>
              <a:t>, there is </a:t>
            </a:r>
            <a:r>
              <a:rPr lang="en-US" altLang="zh-CN">
                <a:solidFill>
                  <a:srgbClr val="FF0000"/>
                </a:solidFill>
              </a:rPr>
              <a:t>only one </a:t>
            </a:r>
            <a:r>
              <a:rPr lang="en-US" altLang="zh-CN"/>
              <a:t>payment rule to guarantee DSIC.</a:t>
            </a:r>
          </a:p>
          <a:p>
            <a:endParaRPr lang="en-US" altLang="zh-CN"/>
          </a:p>
          <a:p>
            <a:r>
              <a:rPr lang="en-US" altLang="zh-CN"/>
              <a:t>Myersons’ Lemma (c) gives the </a:t>
            </a:r>
            <a:r>
              <a:rPr lang="en-US" altLang="zh-CN">
                <a:solidFill>
                  <a:srgbClr val="FF0000"/>
                </a:solidFill>
              </a:rPr>
              <a:t>formula</a:t>
            </a:r>
            <a:r>
              <a:rPr lang="en-US" altLang="zh-CN"/>
              <a:t> of this payment rule.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4450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Proof of Myerson’s Lemma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Proof of 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DFFA043-F3B0-4CC4-874C-44C1BAB82D7C}"/>
              </a:ext>
            </a:extLst>
          </p:cNvPr>
          <p:cNvGrpSpPr/>
          <p:nvPr/>
        </p:nvGrpSpPr>
        <p:grpSpPr>
          <a:xfrm>
            <a:off x="914400" y="1375822"/>
            <a:ext cx="7543799" cy="1326357"/>
            <a:chOff x="914400" y="1375822"/>
            <a:chExt cx="7543799" cy="132635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2163B78-5330-4B3F-929D-A1F1CF961AD1}"/>
                </a:ext>
              </a:extLst>
            </p:cNvPr>
            <p:cNvSpPr/>
            <p:nvPr/>
          </p:nvSpPr>
          <p:spPr>
            <a:xfrm>
              <a:off x="914400" y="1375822"/>
              <a:ext cx="928450" cy="1326357"/>
            </a:xfrm>
            <a:custGeom>
              <a:avLst/>
              <a:gdLst>
                <a:gd name="connsiteX0" fmla="*/ 0 w 1326356"/>
                <a:gd name="connsiteY0" fmla="*/ 0 h 928449"/>
                <a:gd name="connsiteX1" fmla="*/ 862132 w 1326356"/>
                <a:gd name="connsiteY1" fmla="*/ 0 h 928449"/>
                <a:gd name="connsiteX2" fmla="*/ 1326356 w 1326356"/>
                <a:gd name="connsiteY2" fmla="*/ 464225 h 928449"/>
                <a:gd name="connsiteX3" fmla="*/ 862132 w 1326356"/>
                <a:gd name="connsiteY3" fmla="*/ 928449 h 928449"/>
                <a:gd name="connsiteX4" fmla="*/ 0 w 1326356"/>
                <a:gd name="connsiteY4" fmla="*/ 928449 h 928449"/>
                <a:gd name="connsiteX5" fmla="*/ 464225 w 1326356"/>
                <a:gd name="connsiteY5" fmla="*/ 464225 h 928449"/>
                <a:gd name="connsiteX6" fmla="*/ 0 w 1326356"/>
                <a:gd name="connsiteY6" fmla="*/ 0 h 9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356" h="928449">
                  <a:moveTo>
                    <a:pt x="1326355" y="0"/>
                  </a:moveTo>
                  <a:lnTo>
                    <a:pt x="1326355" y="603492"/>
                  </a:lnTo>
                  <a:lnTo>
                    <a:pt x="663177" y="928449"/>
                  </a:lnTo>
                  <a:lnTo>
                    <a:pt x="1" y="603492"/>
                  </a:lnTo>
                  <a:lnTo>
                    <a:pt x="1" y="0"/>
                  </a:lnTo>
                  <a:lnTo>
                    <a:pt x="663177" y="324958"/>
                  </a:lnTo>
                  <a:lnTo>
                    <a:pt x="1326355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06" tIns="478831" rIns="14605" bIns="478829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300" kern="1200"/>
                <a:t>Step1</a:t>
              </a:r>
              <a:endParaRPr lang="zh-CN" altLang="en-US" sz="2300" kern="12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3F8FE33-B4BE-47D3-BD26-6D8A19A4DAD9}"/>
                </a:ext>
              </a:extLst>
            </p:cNvPr>
            <p:cNvSpPr/>
            <p:nvPr/>
          </p:nvSpPr>
          <p:spPr>
            <a:xfrm>
              <a:off x="1842848" y="1375823"/>
              <a:ext cx="6615351" cy="862132"/>
            </a:xfrm>
            <a:custGeom>
              <a:avLst/>
              <a:gdLst>
                <a:gd name="connsiteX0" fmla="*/ 143691 w 862131"/>
                <a:gd name="connsiteY0" fmla="*/ 0 h 6615350"/>
                <a:gd name="connsiteX1" fmla="*/ 718440 w 862131"/>
                <a:gd name="connsiteY1" fmla="*/ 0 h 6615350"/>
                <a:gd name="connsiteX2" fmla="*/ 862131 w 862131"/>
                <a:gd name="connsiteY2" fmla="*/ 143691 h 6615350"/>
                <a:gd name="connsiteX3" fmla="*/ 862131 w 862131"/>
                <a:gd name="connsiteY3" fmla="*/ 6615350 h 6615350"/>
                <a:gd name="connsiteX4" fmla="*/ 862131 w 862131"/>
                <a:gd name="connsiteY4" fmla="*/ 6615350 h 6615350"/>
                <a:gd name="connsiteX5" fmla="*/ 0 w 862131"/>
                <a:gd name="connsiteY5" fmla="*/ 6615350 h 6615350"/>
                <a:gd name="connsiteX6" fmla="*/ 0 w 862131"/>
                <a:gd name="connsiteY6" fmla="*/ 6615350 h 6615350"/>
                <a:gd name="connsiteX7" fmla="*/ 0 w 862131"/>
                <a:gd name="connsiteY7" fmla="*/ 143691 h 6615350"/>
                <a:gd name="connsiteX8" fmla="*/ 143691 w 862131"/>
                <a:gd name="connsiteY8" fmla="*/ 0 h 661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131" h="6615350">
                  <a:moveTo>
                    <a:pt x="862131" y="1102580"/>
                  </a:moveTo>
                  <a:lnTo>
                    <a:pt x="862131" y="5512770"/>
                  </a:lnTo>
                  <a:cubicBezTo>
                    <a:pt x="862131" y="6121703"/>
                    <a:pt x="853747" y="6615346"/>
                    <a:pt x="843405" y="6615346"/>
                  </a:cubicBezTo>
                  <a:lnTo>
                    <a:pt x="0" y="6615346"/>
                  </a:lnTo>
                  <a:lnTo>
                    <a:pt x="0" y="6615346"/>
                  </a:lnTo>
                  <a:lnTo>
                    <a:pt x="0" y="4"/>
                  </a:lnTo>
                  <a:lnTo>
                    <a:pt x="0" y="4"/>
                  </a:lnTo>
                  <a:lnTo>
                    <a:pt x="843405" y="4"/>
                  </a:lnTo>
                  <a:cubicBezTo>
                    <a:pt x="853747" y="4"/>
                    <a:pt x="862131" y="493647"/>
                    <a:pt x="862131" y="1102580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6249" tIns="60501" rIns="60501" bIns="60502" numCol="1" spcCol="1270" anchor="ctr" anchorCtr="0">
              <a:noAutofit/>
            </a:bodyPr>
            <a:lstStyle/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900" kern="1200"/>
                <a:t>Prove Myerson’s Lemma (a) “only if”</a:t>
              </a:r>
              <a:endParaRPr lang="zh-CN" altLang="en-US" sz="2900" kern="120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DEA6560-24E9-4AB2-B3C7-55300C75A2AD}"/>
              </a:ext>
            </a:extLst>
          </p:cNvPr>
          <p:cNvGrpSpPr/>
          <p:nvPr/>
        </p:nvGrpSpPr>
        <p:grpSpPr>
          <a:xfrm>
            <a:off x="914400" y="2556488"/>
            <a:ext cx="7543799" cy="1326357"/>
            <a:chOff x="914400" y="2556488"/>
            <a:chExt cx="7543799" cy="1326357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34F8B52-DAD4-4BC4-94A8-8D39483C41AF}"/>
                </a:ext>
              </a:extLst>
            </p:cNvPr>
            <p:cNvSpPr/>
            <p:nvPr/>
          </p:nvSpPr>
          <p:spPr>
            <a:xfrm>
              <a:off x="914400" y="2556488"/>
              <a:ext cx="928450" cy="1326357"/>
            </a:xfrm>
            <a:custGeom>
              <a:avLst/>
              <a:gdLst>
                <a:gd name="connsiteX0" fmla="*/ 0 w 1326356"/>
                <a:gd name="connsiteY0" fmla="*/ 0 h 928449"/>
                <a:gd name="connsiteX1" fmla="*/ 862132 w 1326356"/>
                <a:gd name="connsiteY1" fmla="*/ 0 h 928449"/>
                <a:gd name="connsiteX2" fmla="*/ 1326356 w 1326356"/>
                <a:gd name="connsiteY2" fmla="*/ 464225 h 928449"/>
                <a:gd name="connsiteX3" fmla="*/ 862132 w 1326356"/>
                <a:gd name="connsiteY3" fmla="*/ 928449 h 928449"/>
                <a:gd name="connsiteX4" fmla="*/ 0 w 1326356"/>
                <a:gd name="connsiteY4" fmla="*/ 928449 h 928449"/>
                <a:gd name="connsiteX5" fmla="*/ 464225 w 1326356"/>
                <a:gd name="connsiteY5" fmla="*/ 464225 h 928449"/>
                <a:gd name="connsiteX6" fmla="*/ 0 w 1326356"/>
                <a:gd name="connsiteY6" fmla="*/ 0 h 9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356" h="928449">
                  <a:moveTo>
                    <a:pt x="1326355" y="0"/>
                  </a:moveTo>
                  <a:lnTo>
                    <a:pt x="1326355" y="603492"/>
                  </a:lnTo>
                  <a:lnTo>
                    <a:pt x="663177" y="928449"/>
                  </a:lnTo>
                  <a:lnTo>
                    <a:pt x="1" y="603492"/>
                  </a:lnTo>
                  <a:lnTo>
                    <a:pt x="1" y="0"/>
                  </a:lnTo>
                  <a:lnTo>
                    <a:pt x="663177" y="324958"/>
                  </a:lnTo>
                  <a:lnTo>
                    <a:pt x="1326355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06" tIns="478831" rIns="14605" bIns="478829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300" kern="1200"/>
                <a:t>Step2</a:t>
              </a:r>
              <a:endParaRPr lang="zh-CN" altLang="en-US" sz="2300" kern="120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01E88EB-CAE0-4827-94E9-BE93091EC89B}"/>
                </a:ext>
              </a:extLst>
            </p:cNvPr>
            <p:cNvSpPr/>
            <p:nvPr/>
          </p:nvSpPr>
          <p:spPr>
            <a:xfrm>
              <a:off x="1842848" y="2556489"/>
              <a:ext cx="6615351" cy="862132"/>
            </a:xfrm>
            <a:custGeom>
              <a:avLst/>
              <a:gdLst>
                <a:gd name="connsiteX0" fmla="*/ 143691 w 862131"/>
                <a:gd name="connsiteY0" fmla="*/ 0 h 6615350"/>
                <a:gd name="connsiteX1" fmla="*/ 718440 w 862131"/>
                <a:gd name="connsiteY1" fmla="*/ 0 h 6615350"/>
                <a:gd name="connsiteX2" fmla="*/ 862131 w 862131"/>
                <a:gd name="connsiteY2" fmla="*/ 143691 h 6615350"/>
                <a:gd name="connsiteX3" fmla="*/ 862131 w 862131"/>
                <a:gd name="connsiteY3" fmla="*/ 6615350 h 6615350"/>
                <a:gd name="connsiteX4" fmla="*/ 862131 w 862131"/>
                <a:gd name="connsiteY4" fmla="*/ 6615350 h 6615350"/>
                <a:gd name="connsiteX5" fmla="*/ 0 w 862131"/>
                <a:gd name="connsiteY5" fmla="*/ 6615350 h 6615350"/>
                <a:gd name="connsiteX6" fmla="*/ 0 w 862131"/>
                <a:gd name="connsiteY6" fmla="*/ 6615350 h 6615350"/>
                <a:gd name="connsiteX7" fmla="*/ 0 w 862131"/>
                <a:gd name="connsiteY7" fmla="*/ 143691 h 6615350"/>
                <a:gd name="connsiteX8" fmla="*/ 143691 w 862131"/>
                <a:gd name="connsiteY8" fmla="*/ 0 h 661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131" h="6615350">
                  <a:moveTo>
                    <a:pt x="862131" y="1102580"/>
                  </a:moveTo>
                  <a:lnTo>
                    <a:pt x="862131" y="5512770"/>
                  </a:lnTo>
                  <a:cubicBezTo>
                    <a:pt x="862131" y="6121703"/>
                    <a:pt x="853747" y="6615346"/>
                    <a:pt x="843405" y="6615346"/>
                  </a:cubicBezTo>
                  <a:lnTo>
                    <a:pt x="0" y="6615346"/>
                  </a:lnTo>
                  <a:lnTo>
                    <a:pt x="0" y="6615346"/>
                  </a:lnTo>
                  <a:lnTo>
                    <a:pt x="0" y="4"/>
                  </a:lnTo>
                  <a:lnTo>
                    <a:pt x="0" y="4"/>
                  </a:lnTo>
                  <a:lnTo>
                    <a:pt x="843405" y="4"/>
                  </a:lnTo>
                  <a:cubicBezTo>
                    <a:pt x="853747" y="4"/>
                    <a:pt x="862131" y="493647"/>
                    <a:pt x="862131" y="110258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6249" tIns="60501" rIns="60501" bIns="60502" numCol="1" spcCol="1270" anchor="ctr" anchorCtr="0">
              <a:noAutofit/>
            </a:bodyPr>
            <a:lstStyle/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900" kern="1200"/>
                <a:t>Prove Myerson’s Lemma (b)</a:t>
              </a:r>
              <a:endParaRPr lang="zh-CN" altLang="en-US" sz="2900" kern="120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8528B18-B32F-47CD-9AD4-137A10AF0320}"/>
              </a:ext>
            </a:extLst>
          </p:cNvPr>
          <p:cNvGrpSpPr/>
          <p:nvPr/>
        </p:nvGrpSpPr>
        <p:grpSpPr>
          <a:xfrm>
            <a:off x="914400" y="3737154"/>
            <a:ext cx="7543799" cy="1326357"/>
            <a:chOff x="914400" y="3737154"/>
            <a:chExt cx="7543799" cy="1326357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328C6F7F-81FC-430A-AC60-6001B7B02A29}"/>
                </a:ext>
              </a:extLst>
            </p:cNvPr>
            <p:cNvSpPr/>
            <p:nvPr/>
          </p:nvSpPr>
          <p:spPr>
            <a:xfrm>
              <a:off x="914400" y="3737154"/>
              <a:ext cx="928450" cy="1326357"/>
            </a:xfrm>
            <a:custGeom>
              <a:avLst/>
              <a:gdLst>
                <a:gd name="connsiteX0" fmla="*/ 0 w 1326356"/>
                <a:gd name="connsiteY0" fmla="*/ 0 h 928449"/>
                <a:gd name="connsiteX1" fmla="*/ 862132 w 1326356"/>
                <a:gd name="connsiteY1" fmla="*/ 0 h 928449"/>
                <a:gd name="connsiteX2" fmla="*/ 1326356 w 1326356"/>
                <a:gd name="connsiteY2" fmla="*/ 464225 h 928449"/>
                <a:gd name="connsiteX3" fmla="*/ 862132 w 1326356"/>
                <a:gd name="connsiteY3" fmla="*/ 928449 h 928449"/>
                <a:gd name="connsiteX4" fmla="*/ 0 w 1326356"/>
                <a:gd name="connsiteY4" fmla="*/ 928449 h 928449"/>
                <a:gd name="connsiteX5" fmla="*/ 464225 w 1326356"/>
                <a:gd name="connsiteY5" fmla="*/ 464225 h 928449"/>
                <a:gd name="connsiteX6" fmla="*/ 0 w 1326356"/>
                <a:gd name="connsiteY6" fmla="*/ 0 h 9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356" h="928449">
                  <a:moveTo>
                    <a:pt x="1326355" y="0"/>
                  </a:moveTo>
                  <a:lnTo>
                    <a:pt x="1326355" y="603492"/>
                  </a:lnTo>
                  <a:lnTo>
                    <a:pt x="663177" y="928449"/>
                  </a:lnTo>
                  <a:lnTo>
                    <a:pt x="1" y="603492"/>
                  </a:lnTo>
                  <a:lnTo>
                    <a:pt x="1" y="0"/>
                  </a:lnTo>
                  <a:lnTo>
                    <a:pt x="663177" y="324958"/>
                  </a:lnTo>
                  <a:lnTo>
                    <a:pt x="1326355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06" tIns="478831" rIns="14605" bIns="478829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300" kern="1200"/>
                <a:t>Step3</a:t>
              </a:r>
              <a:endParaRPr lang="zh-CN" altLang="en-US" sz="2300" kern="120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2EE3303-9552-49B2-BEE7-134072D3EEFC}"/>
                </a:ext>
              </a:extLst>
            </p:cNvPr>
            <p:cNvSpPr/>
            <p:nvPr/>
          </p:nvSpPr>
          <p:spPr>
            <a:xfrm>
              <a:off x="1842848" y="3737155"/>
              <a:ext cx="6615351" cy="862132"/>
            </a:xfrm>
            <a:custGeom>
              <a:avLst/>
              <a:gdLst>
                <a:gd name="connsiteX0" fmla="*/ 143691 w 862131"/>
                <a:gd name="connsiteY0" fmla="*/ 0 h 6615350"/>
                <a:gd name="connsiteX1" fmla="*/ 718440 w 862131"/>
                <a:gd name="connsiteY1" fmla="*/ 0 h 6615350"/>
                <a:gd name="connsiteX2" fmla="*/ 862131 w 862131"/>
                <a:gd name="connsiteY2" fmla="*/ 143691 h 6615350"/>
                <a:gd name="connsiteX3" fmla="*/ 862131 w 862131"/>
                <a:gd name="connsiteY3" fmla="*/ 6615350 h 6615350"/>
                <a:gd name="connsiteX4" fmla="*/ 862131 w 862131"/>
                <a:gd name="connsiteY4" fmla="*/ 6615350 h 6615350"/>
                <a:gd name="connsiteX5" fmla="*/ 0 w 862131"/>
                <a:gd name="connsiteY5" fmla="*/ 6615350 h 6615350"/>
                <a:gd name="connsiteX6" fmla="*/ 0 w 862131"/>
                <a:gd name="connsiteY6" fmla="*/ 6615350 h 6615350"/>
                <a:gd name="connsiteX7" fmla="*/ 0 w 862131"/>
                <a:gd name="connsiteY7" fmla="*/ 143691 h 6615350"/>
                <a:gd name="connsiteX8" fmla="*/ 143691 w 862131"/>
                <a:gd name="connsiteY8" fmla="*/ 0 h 661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131" h="6615350">
                  <a:moveTo>
                    <a:pt x="862131" y="1102580"/>
                  </a:moveTo>
                  <a:lnTo>
                    <a:pt x="862131" y="5512770"/>
                  </a:lnTo>
                  <a:cubicBezTo>
                    <a:pt x="862131" y="6121703"/>
                    <a:pt x="853747" y="6615346"/>
                    <a:pt x="843405" y="6615346"/>
                  </a:cubicBezTo>
                  <a:lnTo>
                    <a:pt x="0" y="6615346"/>
                  </a:lnTo>
                  <a:lnTo>
                    <a:pt x="0" y="6615346"/>
                  </a:lnTo>
                  <a:lnTo>
                    <a:pt x="0" y="4"/>
                  </a:lnTo>
                  <a:lnTo>
                    <a:pt x="0" y="4"/>
                  </a:lnTo>
                  <a:lnTo>
                    <a:pt x="843405" y="4"/>
                  </a:lnTo>
                  <a:cubicBezTo>
                    <a:pt x="853747" y="4"/>
                    <a:pt x="862131" y="493647"/>
                    <a:pt x="862131" y="1102580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6249" tIns="60501" rIns="60501" bIns="60502" numCol="1" spcCol="1270" anchor="ctr" anchorCtr="0">
              <a:noAutofit/>
            </a:bodyPr>
            <a:lstStyle/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altLang="zh-CN" sz="2900" kern="1200"/>
                <a:t>Prove Myerson’s Lemma (c)</a:t>
              </a:r>
              <a:endParaRPr lang="zh-CN" altLang="en-US" sz="2900" kern="120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FAA66BC-72BD-4458-AE2C-3BF57AA8793E}"/>
              </a:ext>
            </a:extLst>
          </p:cNvPr>
          <p:cNvGrpSpPr/>
          <p:nvPr/>
        </p:nvGrpSpPr>
        <p:grpSpPr>
          <a:xfrm>
            <a:off x="914400" y="4917820"/>
            <a:ext cx="7543799" cy="1326357"/>
            <a:chOff x="914400" y="4917820"/>
            <a:chExt cx="7543799" cy="1326357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8962398-F199-479D-A496-8B646328C164}"/>
                </a:ext>
              </a:extLst>
            </p:cNvPr>
            <p:cNvSpPr/>
            <p:nvPr/>
          </p:nvSpPr>
          <p:spPr>
            <a:xfrm>
              <a:off x="914400" y="4917820"/>
              <a:ext cx="928450" cy="1326357"/>
            </a:xfrm>
            <a:custGeom>
              <a:avLst/>
              <a:gdLst>
                <a:gd name="connsiteX0" fmla="*/ 0 w 1326356"/>
                <a:gd name="connsiteY0" fmla="*/ 0 h 928449"/>
                <a:gd name="connsiteX1" fmla="*/ 862132 w 1326356"/>
                <a:gd name="connsiteY1" fmla="*/ 0 h 928449"/>
                <a:gd name="connsiteX2" fmla="*/ 1326356 w 1326356"/>
                <a:gd name="connsiteY2" fmla="*/ 464225 h 928449"/>
                <a:gd name="connsiteX3" fmla="*/ 862132 w 1326356"/>
                <a:gd name="connsiteY3" fmla="*/ 928449 h 928449"/>
                <a:gd name="connsiteX4" fmla="*/ 0 w 1326356"/>
                <a:gd name="connsiteY4" fmla="*/ 928449 h 928449"/>
                <a:gd name="connsiteX5" fmla="*/ 464225 w 1326356"/>
                <a:gd name="connsiteY5" fmla="*/ 464225 h 928449"/>
                <a:gd name="connsiteX6" fmla="*/ 0 w 1326356"/>
                <a:gd name="connsiteY6" fmla="*/ 0 h 9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6356" h="928449">
                  <a:moveTo>
                    <a:pt x="1326355" y="0"/>
                  </a:moveTo>
                  <a:lnTo>
                    <a:pt x="1326355" y="603492"/>
                  </a:lnTo>
                  <a:lnTo>
                    <a:pt x="663177" y="928449"/>
                  </a:lnTo>
                  <a:lnTo>
                    <a:pt x="1" y="603492"/>
                  </a:lnTo>
                  <a:lnTo>
                    <a:pt x="1" y="0"/>
                  </a:lnTo>
                  <a:lnTo>
                    <a:pt x="663177" y="324958"/>
                  </a:lnTo>
                  <a:lnTo>
                    <a:pt x="1326355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06" tIns="478831" rIns="14605" bIns="478829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300" kern="1200"/>
                <a:t>Step4</a:t>
              </a:r>
              <a:endParaRPr lang="zh-CN" altLang="en-US" sz="2300" kern="120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7CCD42-5554-4211-B899-6A3310E5DDEF}"/>
                </a:ext>
              </a:extLst>
            </p:cNvPr>
            <p:cNvSpPr/>
            <p:nvPr/>
          </p:nvSpPr>
          <p:spPr>
            <a:xfrm>
              <a:off x="1842848" y="4917820"/>
              <a:ext cx="6615351" cy="862132"/>
            </a:xfrm>
            <a:custGeom>
              <a:avLst/>
              <a:gdLst>
                <a:gd name="connsiteX0" fmla="*/ 143691 w 862131"/>
                <a:gd name="connsiteY0" fmla="*/ 0 h 6615350"/>
                <a:gd name="connsiteX1" fmla="*/ 718440 w 862131"/>
                <a:gd name="connsiteY1" fmla="*/ 0 h 6615350"/>
                <a:gd name="connsiteX2" fmla="*/ 862131 w 862131"/>
                <a:gd name="connsiteY2" fmla="*/ 143691 h 6615350"/>
                <a:gd name="connsiteX3" fmla="*/ 862131 w 862131"/>
                <a:gd name="connsiteY3" fmla="*/ 6615350 h 6615350"/>
                <a:gd name="connsiteX4" fmla="*/ 862131 w 862131"/>
                <a:gd name="connsiteY4" fmla="*/ 6615350 h 6615350"/>
                <a:gd name="connsiteX5" fmla="*/ 0 w 862131"/>
                <a:gd name="connsiteY5" fmla="*/ 6615350 h 6615350"/>
                <a:gd name="connsiteX6" fmla="*/ 0 w 862131"/>
                <a:gd name="connsiteY6" fmla="*/ 6615350 h 6615350"/>
                <a:gd name="connsiteX7" fmla="*/ 0 w 862131"/>
                <a:gd name="connsiteY7" fmla="*/ 143691 h 6615350"/>
                <a:gd name="connsiteX8" fmla="*/ 143691 w 862131"/>
                <a:gd name="connsiteY8" fmla="*/ 0 h 661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131" h="6615350">
                  <a:moveTo>
                    <a:pt x="862131" y="1102580"/>
                  </a:moveTo>
                  <a:lnTo>
                    <a:pt x="862131" y="5512770"/>
                  </a:lnTo>
                  <a:cubicBezTo>
                    <a:pt x="862131" y="6121703"/>
                    <a:pt x="853747" y="6615346"/>
                    <a:pt x="843405" y="6615346"/>
                  </a:cubicBezTo>
                  <a:lnTo>
                    <a:pt x="0" y="6615346"/>
                  </a:lnTo>
                  <a:lnTo>
                    <a:pt x="0" y="6615346"/>
                  </a:lnTo>
                  <a:lnTo>
                    <a:pt x="0" y="4"/>
                  </a:lnTo>
                  <a:lnTo>
                    <a:pt x="0" y="4"/>
                  </a:lnTo>
                  <a:lnTo>
                    <a:pt x="843405" y="4"/>
                  </a:lnTo>
                  <a:cubicBezTo>
                    <a:pt x="853747" y="4"/>
                    <a:pt x="862131" y="493647"/>
                    <a:pt x="862131" y="1102580"/>
                  </a:cubicBez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6249" tIns="60501" rIns="60501" bIns="60502" numCol="1" spcCol="1270" anchor="ctr" anchorCtr="0">
              <a:noAutofit/>
            </a:bodyPr>
            <a:lstStyle/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900" kern="1200"/>
                <a:t>Prove Myerson’s Lemma (a) “if”</a:t>
              </a:r>
              <a:endParaRPr lang="zh-CN" altLang="en-US" sz="2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3113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Vickrey auction is awesome with properties: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Strong incentive guarantees</a:t>
                </a:r>
                <a:r>
                  <a:rPr lang="en-US" altLang="zh-CN"/>
                  <a:t>: dominant-strategy incentive-compatible (DSIC):</a:t>
                </a:r>
              </a:p>
              <a:p>
                <a:pPr lvl="2"/>
                <a:r>
                  <a:rPr lang="en-US" altLang="zh-CN"/>
                  <a:t>dominant strategy</a:t>
                </a:r>
              </a:p>
              <a:p>
                <a:pPr lvl="2"/>
                <a:r>
                  <a:rPr lang="en-US" altLang="zh-CN"/>
                  <a:t>truthfull telling can guarantee non-negative utility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Strong performance guarantees</a:t>
                </a:r>
                <a:r>
                  <a:rPr lang="en-US" altLang="zh-CN"/>
                  <a:t>:</a:t>
                </a:r>
              </a:p>
              <a:p>
                <a:pPr lvl="2"/>
                <a:r>
                  <a:rPr lang="en-US" altLang="zh-CN"/>
                  <a:t>If bidders tell truthfully, it will maximize the social surplus</a:t>
                </a:r>
              </a:p>
              <a:p>
                <a:pPr lvl="2"/>
                <a:r>
                  <a:rPr lang="en-US" altLang="zh-CN"/>
                  <a:t>social surplus: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/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Computational efficiency</a:t>
                </a:r>
                <a:r>
                  <a:rPr lang="en-US" altLang="zh-CN"/>
                  <a:t>: </a:t>
                </a:r>
              </a:p>
              <a:p>
                <a:pPr lvl="2"/>
                <a:r>
                  <a:rPr lang="en-US" altLang="zh-CN"/>
                  <a:t>It takes polynomial (indeed, linear) time. </a:t>
                </a:r>
                <a:br>
                  <a:rPr lang="en-US" altLang="zh-CN"/>
                </a:br>
                <a:endParaRPr lang="en-US" altLang="zh-CN"/>
              </a:p>
              <a:p>
                <a:pPr lvl="1"/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Awesome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6162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In a fixed  single-parameter environment. </a:t>
                </a:r>
              </a:p>
              <a:p>
                <a:endParaRPr lang="en-US" altLang="zh-CN"/>
              </a:p>
              <a:p>
                <a:r>
                  <a:rPr lang="en-US" altLang="zh-CN"/>
                  <a:t>(a) An allocation rule </a:t>
                </a:r>
                <a:r>
                  <a:rPr lang="en-US" altLang="zh-CN" b="1"/>
                  <a:t>x </a:t>
                </a:r>
                <a:r>
                  <a:rPr lang="en-US" altLang="zh-CN"/>
                  <a:t>is </a:t>
                </a:r>
                <a:r>
                  <a:rPr lang="en-US" altLang="zh-CN" i="1"/>
                  <a:t>implementable</a:t>
                </a:r>
                <a:r>
                  <a:rPr lang="en-US" altLang="zh-CN"/>
                  <a:t> if and </a:t>
                </a:r>
                <a:r>
                  <a:rPr lang="en-US" altLang="zh-CN">
                    <a:solidFill>
                      <a:srgbClr val="FF0000"/>
                    </a:solidFill>
                  </a:rPr>
                  <a:t>only if</a:t>
                </a:r>
                <a:r>
                  <a:rPr lang="en-US" altLang="zh-CN"/>
                  <a:t> it is </a:t>
                </a:r>
                <a:r>
                  <a:rPr lang="en-US" altLang="zh-CN" i="1"/>
                  <a:t>monotone</a:t>
                </a:r>
                <a:r>
                  <a:rPr lang="en-US" altLang="zh-CN"/>
                  <a:t>.</a:t>
                </a:r>
              </a:p>
              <a:p>
                <a:endParaRPr lang="en-US" altLang="zh-CN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(b) If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monotone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, then there is a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unique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 payment rule such that the sealed-bid mechanism (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p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) is DSIC [assuming the normalization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].</a:t>
                </a:r>
              </a:p>
              <a:p>
                <a:endParaRPr lang="en-US" altLang="zh-CN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(c) The payment rule in (b) is given by an explicit formula. </a:t>
                </a:r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965" r="-222" b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9846F9A-B0CF-4651-9A55-43D3B725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00AE3-FE32-4F04-9265-F87943CB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D865CD-47CD-442C-B34B-8E74B083D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BBEFB1-AECC-4699-A4BA-27E60CA77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48633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BAE3C0D-18D0-4F99-80B8-C3F5D0BC1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We use x(z) and p(z) to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, i.e., allocation rule and payment rule.</a:t>
                </a:r>
              </a:p>
              <a:p>
                <a:r>
                  <a:rPr lang="en-US" altLang="zh-CN"/>
                  <a:t>Suppose x is implementable and (</a:t>
                </a:r>
                <a:r>
                  <a:rPr lang="en-US" altLang="zh-CN" b="1"/>
                  <a:t>x,p</a:t>
                </a:r>
                <a:r>
                  <a:rPr lang="en-US" altLang="zh-CN"/>
                  <a:t>) is DSIC,</a:t>
                </a:r>
              </a:p>
              <a:p>
                <a:pPr lvl="1"/>
                <a:r>
                  <a:rPr lang="en-US" altLang="zh-CN" b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b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/>
                  <a:t>, y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Since (x,p) is DSIC,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altLang="zh-CN">
                  <a:ea typeface="Cambria Math" panose="02040503050406030204" pitchFamily="18" charset="0"/>
                </a:endParaRPr>
              </a:p>
              <a:p>
                <a:r>
                  <a:rPr lang="en-US" altLang="zh-CN"/>
                  <a:t>Thus, x is monotone, i.e.,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BAE3C0D-18D0-4F99-80B8-C3F5D0BC1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850BA11-D5A4-4C61-A275-A83C992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1 of Proof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B580E-BE37-4431-9DB2-A525C79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36B02-685E-4513-B14A-4FB29A4A0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7C4DD-627C-4231-9488-1D7041C718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70310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In a fixed  single-parameter environment. </a:t>
                </a:r>
              </a:p>
              <a:p>
                <a:endParaRPr lang="en-US" altLang="zh-CN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(a) An allocation rule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implementable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 if and only if it 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monotone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endParaRPr lang="en-US" altLang="zh-CN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</a:rPr>
                  <a:t>(b) If </a:t>
                </a:r>
                <a:r>
                  <a:rPr lang="en-US" altLang="zh-CN" b="1">
                    <a:solidFill>
                      <a:schemeClr val="tx1"/>
                    </a:solidFill>
                  </a:rPr>
                  <a:t>x </a:t>
                </a:r>
                <a:r>
                  <a:rPr lang="en-US" altLang="zh-CN">
                    <a:solidFill>
                      <a:schemeClr val="tx1"/>
                    </a:solidFill>
                  </a:rPr>
                  <a:t>is </a:t>
                </a:r>
                <a:r>
                  <a:rPr lang="en-US" altLang="zh-CN" i="1">
                    <a:solidFill>
                      <a:schemeClr val="tx1"/>
                    </a:solidFill>
                  </a:rPr>
                  <a:t>monotone</a:t>
                </a:r>
                <a:r>
                  <a:rPr lang="en-US" altLang="zh-CN">
                    <a:solidFill>
                      <a:schemeClr val="tx1"/>
                    </a:solidFill>
                  </a:rPr>
                  <a:t>, then there is a </a:t>
                </a:r>
                <a:r>
                  <a:rPr lang="en-US" altLang="zh-CN" i="1">
                    <a:solidFill>
                      <a:schemeClr val="tx1"/>
                    </a:solidFill>
                  </a:rPr>
                  <a:t>unique</a:t>
                </a:r>
                <a:r>
                  <a:rPr lang="en-US" altLang="zh-CN">
                    <a:solidFill>
                      <a:schemeClr val="tx1"/>
                    </a:solidFill>
                  </a:rPr>
                  <a:t> payment rule such that the sealed-bid mechanism (</a:t>
                </a:r>
                <a:r>
                  <a:rPr lang="en-US" altLang="zh-CN" b="1">
                    <a:solidFill>
                      <a:schemeClr val="tx1"/>
                    </a:solidFill>
                  </a:rPr>
                  <a:t>x</a:t>
                </a:r>
                <a:r>
                  <a:rPr lang="en-US" altLang="zh-CN">
                    <a:solidFill>
                      <a:schemeClr val="tx1"/>
                    </a:solidFill>
                  </a:rPr>
                  <a:t>, </a:t>
                </a:r>
                <a:r>
                  <a:rPr lang="en-US" altLang="zh-CN" b="1">
                    <a:solidFill>
                      <a:schemeClr val="tx1"/>
                    </a:solidFill>
                  </a:rPr>
                  <a:t>p</a:t>
                </a:r>
                <a:r>
                  <a:rPr lang="en-US" altLang="zh-CN">
                    <a:solidFill>
                      <a:schemeClr val="tx1"/>
                    </a:solidFill>
                  </a:rPr>
                  <a:t>) is DSIC [assuming the normalization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].</a:t>
                </a:r>
              </a:p>
              <a:p>
                <a:endParaRPr lang="en-US" altLang="zh-CN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(c) The payment rule in (b) is given by an explicit formula. </a:t>
                </a:r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965" r="-1333" b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9846F9A-B0CF-4651-9A55-43D3B725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00AE3-FE32-4F04-9265-F87943CB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D865CD-47CD-442C-B34B-8E74B083D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BBEFB1-AECC-4699-A4BA-27E60CA77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81254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BAE3C0D-18D0-4F99-80B8-C3F5D0BC1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If x is monotone, we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By dividing y-z we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zh-CN"/>
              </a:p>
              <a:p>
                <a:r>
                  <a:rPr lang="en-US" altLang="zh-CN"/>
                  <a:t>Assume x(·) and p(·)	are differentiable</a:t>
                </a:r>
              </a:p>
              <a:p>
                <a:r>
                  <a:rPr lang="en-US" altLang="zh-CN"/>
                  <a:t>Take the limit as z goes to y, we have</a:t>
                </a:r>
              </a:p>
              <a:p>
                <a:pPr lvl="1"/>
                <a:endParaRPr lang="en-US" altLang="zh-CN"/>
              </a:p>
              <a:p>
                <a:pPr lvl="1"/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BAE3C0D-18D0-4F99-80B8-C3F5D0BC1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850BA11-D5A4-4C61-A275-A83C992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B580E-BE37-4431-9DB2-A525C79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36B02-685E-4513-B14A-4FB29A4A0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7C4DD-627C-4231-9488-1D7041C718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EFFF61-9084-45F4-B2A7-C1963350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00600"/>
            <a:ext cx="8001000" cy="6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9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50BA11-D5A4-4C61-A275-A83C992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B580E-BE37-4431-9DB2-A525C79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36B02-685E-4513-B14A-4FB29A4A0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7C4DD-627C-4231-9488-1D7041C718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4E79EC-5D4D-40C7-B286-EA124547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681"/>
            <a:ext cx="9144000" cy="366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29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50BA11-D5A4-4C61-A275-A83C992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B580E-BE37-4431-9DB2-A525C79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36B02-685E-4513-B14A-4FB29A4A0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7C4DD-627C-4231-9488-1D7041C718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A2F4A99-25C0-49BC-9455-E8425F79F946}"/>
              </a:ext>
            </a:extLst>
          </p:cNvPr>
          <p:cNvGrpSpPr/>
          <p:nvPr/>
        </p:nvGrpSpPr>
        <p:grpSpPr>
          <a:xfrm>
            <a:off x="1066800" y="1570191"/>
            <a:ext cx="6816783" cy="4752000"/>
            <a:chOff x="914400" y="2169062"/>
            <a:chExt cx="6816783" cy="4752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5D5C3C-595D-45AA-8D5A-E8BC7E23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69062"/>
              <a:ext cx="6816783" cy="4752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94E79EC-5D4D-40C7-B286-EA1245479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0" t="73604" r="23333" b="-2012"/>
            <a:stretch/>
          </p:blipFill>
          <p:spPr>
            <a:xfrm>
              <a:off x="2472971" y="2352485"/>
              <a:ext cx="3810000" cy="104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35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Proof: Piecewise Const.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107817F-944C-442D-8E14-467A28E0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EA623B-9F3F-4025-AAAD-97951B89F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41"/>
          <a:stretch/>
        </p:blipFill>
        <p:spPr>
          <a:xfrm>
            <a:off x="685800" y="1295400"/>
            <a:ext cx="7772400" cy="20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5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Proof: Piecewise Const.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107817F-944C-442D-8E14-467A28E0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EA623B-9F3F-4025-AAAD-97951B89F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75" b="32180"/>
          <a:stretch/>
        </p:blipFill>
        <p:spPr>
          <a:xfrm>
            <a:off x="693683" y="3200400"/>
            <a:ext cx="7772400" cy="190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AAC5A0-1A4E-4CD4-A642-6C9F06E16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41"/>
          <a:stretch/>
        </p:blipFill>
        <p:spPr>
          <a:xfrm>
            <a:off x="685800" y="1295400"/>
            <a:ext cx="7772400" cy="20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Proof: Piecewise Const.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107817F-944C-442D-8E14-467A28E0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EA623B-9F3F-4025-AAAD-97951B89F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89" b="1041"/>
          <a:stretch/>
        </p:blipFill>
        <p:spPr>
          <a:xfrm>
            <a:off x="677917" y="4775995"/>
            <a:ext cx="7772400" cy="186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C971A9-1605-47A3-BB30-4C604F5F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75" b="32180"/>
          <a:stretch/>
        </p:blipFill>
        <p:spPr>
          <a:xfrm>
            <a:off x="693683" y="3200400"/>
            <a:ext cx="7772400" cy="190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74F7F9-723E-4FFC-BDD5-91DD6507C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41"/>
          <a:stretch/>
        </p:blipFill>
        <p:spPr>
          <a:xfrm>
            <a:off x="685800" y="1295400"/>
            <a:ext cx="7772400" cy="20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02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89446E-1586-44D8-A18E-B499C138C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C0D55B-CA4E-4413-99BF-193C1EB4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Proof:</a:t>
            </a:r>
            <a:r>
              <a:rPr lang="zh-CN" altLang="en-US"/>
              <a:t> </a:t>
            </a:r>
            <a:r>
              <a:rPr lang="en-US" altLang="zh-CN"/>
              <a:t>Underbidding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7FD60-7524-4559-AAD6-E8A56193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A1860-A312-4737-87F9-87F4846B6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CDB289-BD98-4876-855D-A18920F8A7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BFD61F-9C93-4149-8A07-83641FCA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17638"/>
            <a:ext cx="8229600" cy="48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5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Sponsored Search </a:t>
            </a:r>
            <a:r>
              <a:rPr lang="en-US" altLang="zh-CN"/>
              <a:t>Auctions:</a:t>
            </a:r>
            <a:br>
              <a:rPr lang="en-US" altLang="zh-CN"/>
            </a:br>
            <a:r>
              <a:rPr lang="en-US" altLang="zh-CN"/>
              <a:t>Background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74432"/>
            <a:ext cx="6705600" cy="536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046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89446E-1586-44D8-A18E-B499C138C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C0D55B-CA4E-4413-99BF-193C1EB4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2 of Proof:</a:t>
            </a:r>
            <a:r>
              <a:rPr lang="zh-CN" altLang="en-US"/>
              <a:t> </a:t>
            </a:r>
            <a:r>
              <a:rPr lang="en-US" altLang="zh-CN"/>
              <a:t>Overbidding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7FD60-7524-4559-AAD6-E8A56193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A1860-A312-4737-87F9-87F4846B6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CDB289-BD98-4876-855D-A18920F8A7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2E826D-249D-46E2-B9D5-9CC7AEE3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42112"/>
            <a:ext cx="8077200" cy="48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51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In a fixed  single-parameter environment. </a:t>
                </a:r>
              </a:p>
              <a:p>
                <a:endParaRPr lang="en-US" altLang="zh-CN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(a) An allocation rule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implementable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 if and only if it 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monotone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endParaRPr lang="en-US" altLang="zh-CN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(b) If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monotone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, then there is a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unique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 payment rule such that the sealed-bid mechanism (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p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) is DSIC [assuming the normalization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].</a:t>
                </a:r>
              </a:p>
              <a:p>
                <a:endParaRPr lang="en-US" altLang="zh-CN"/>
              </a:p>
              <a:p>
                <a:r>
                  <a:rPr lang="en-US" altLang="zh-CN"/>
                  <a:t>(c) The payment rule in (b) is given by an explicit formula. 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965" r="-1333" b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9846F9A-B0CF-4651-9A55-43D3B725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00AE3-FE32-4F04-9265-F87943CB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D865CD-47CD-442C-B34B-8E74B083D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BBEFB1-AECC-4699-A4BA-27E60CA77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803093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50BA11-D5A4-4C61-A275-A83C992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3 of Proof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B580E-BE37-4431-9DB2-A525C79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36B02-685E-4513-B14A-4FB29A4A0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7C4DD-627C-4231-9488-1D7041C718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A2F4A99-25C0-49BC-9455-E8425F79F946}"/>
              </a:ext>
            </a:extLst>
          </p:cNvPr>
          <p:cNvGrpSpPr/>
          <p:nvPr/>
        </p:nvGrpSpPr>
        <p:grpSpPr>
          <a:xfrm>
            <a:off x="1066800" y="1570191"/>
            <a:ext cx="6816783" cy="4752000"/>
            <a:chOff x="914400" y="2169062"/>
            <a:chExt cx="6816783" cy="4752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5D5C3C-595D-45AA-8D5A-E8BC7E23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69062"/>
              <a:ext cx="6816783" cy="4752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94E79EC-5D4D-40C7-B286-EA1245479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0" t="73604" r="23333" b="-2012"/>
            <a:stretch/>
          </p:blipFill>
          <p:spPr>
            <a:xfrm>
              <a:off x="2472971" y="2352485"/>
              <a:ext cx="3810000" cy="104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116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In a fixed  single-parameter environment. </a:t>
                </a:r>
              </a:p>
              <a:p>
                <a:endParaRPr lang="en-US" altLang="zh-CN"/>
              </a:p>
              <a:p>
                <a:r>
                  <a:rPr lang="en-US" altLang="zh-CN"/>
                  <a:t>(a) An allocation rule </a:t>
                </a:r>
                <a:r>
                  <a:rPr lang="en-US" altLang="zh-CN" b="1"/>
                  <a:t>x </a:t>
                </a:r>
                <a:r>
                  <a:rPr lang="en-US" altLang="zh-CN"/>
                  <a:t>is </a:t>
                </a:r>
                <a:r>
                  <a:rPr lang="en-US" altLang="zh-CN" i="1"/>
                  <a:t>implementable</a:t>
                </a:r>
                <a:r>
                  <a:rPr lang="en-US" altLang="zh-CN"/>
                  <a:t> </a:t>
                </a:r>
                <a:r>
                  <a:rPr lang="en-US" altLang="zh-CN">
                    <a:solidFill>
                      <a:srgbClr val="FF0000"/>
                    </a:solidFill>
                  </a:rPr>
                  <a:t>if </a:t>
                </a:r>
                <a:r>
                  <a:rPr lang="en-US" altLang="zh-CN"/>
                  <a:t>and only if it is </a:t>
                </a:r>
                <a:r>
                  <a:rPr lang="en-US" altLang="zh-CN" i="1"/>
                  <a:t>monotone</a:t>
                </a:r>
                <a:r>
                  <a:rPr lang="en-US" altLang="zh-CN"/>
                  <a:t>.</a:t>
                </a:r>
              </a:p>
              <a:p>
                <a:endParaRPr lang="en-US" altLang="zh-CN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(b) If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is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monotone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, then there is a </a:t>
                </a:r>
                <a:r>
                  <a:rPr lang="en-US" altLang="zh-CN" i="1">
                    <a:solidFill>
                      <a:schemeClr val="bg1">
                        <a:lumMod val="85000"/>
                      </a:schemeClr>
                    </a:solidFill>
                  </a:rPr>
                  <a:t>unique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 payment rule such that the sealed-bid mechanism (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x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US" altLang="zh-CN" b="1">
                    <a:solidFill>
                      <a:schemeClr val="bg1">
                        <a:lumMod val="85000"/>
                      </a:schemeClr>
                    </a:solidFill>
                  </a:rPr>
                  <a:t>p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) is DSIC [assuming the normalization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].</a:t>
                </a:r>
              </a:p>
              <a:p>
                <a:endParaRPr lang="en-US" altLang="zh-CN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</a:rPr>
                  <a:t>(c) The payment rule in (b) is given by an explicit formula. </a:t>
                </a:r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DF93D4-2D6D-4ACE-AE24-9E7697C78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965" r="-1333" b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9846F9A-B0CF-4651-9A55-43D3B725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Myerson’s Lemma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00AE3-FE32-4F04-9265-F87943CB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D865CD-47CD-442C-B34B-8E74B083D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BBEFB1-AECC-4699-A4BA-27E60CA77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922785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BAE3C0D-18D0-4F99-80B8-C3F5D0BC1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850BA11-D5A4-4C61-A275-A83C992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4 of Proof “if”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B580E-BE37-4431-9DB2-A525C79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36B02-685E-4513-B14A-4FB29A4A0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7C4DD-627C-4231-9488-1D7041C718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5BB7F8-9DED-49DF-B9F9-6593F418C752}"/>
              </a:ext>
            </a:extLst>
          </p:cNvPr>
          <p:cNvGrpSpPr/>
          <p:nvPr/>
        </p:nvGrpSpPr>
        <p:grpSpPr>
          <a:xfrm>
            <a:off x="1066800" y="1570191"/>
            <a:ext cx="6816783" cy="4752000"/>
            <a:chOff x="914400" y="2169062"/>
            <a:chExt cx="6816783" cy="4752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CCC42CA-C457-43FD-A97A-C129E0F0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69062"/>
              <a:ext cx="6816783" cy="4752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C47A085-3350-451F-898D-2E558862D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0" t="73604" r="23333" b="-2012"/>
            <a:stretch/>
          </p:blipFill>
          <p:spPr>
            <a:xfrm>
              <a:off x="2472971" y="2352485"/>
              <a:ext cx="3810000" cy="104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056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Applying the Myerson’s Lemma: </a:t>
            </a:r>
          </a:p>
          <a:p>
            <a:r>
              <a:rPr lang="en-US" sz="3200" b="1">
                <a:solidFill>
                  <a:schemeClr val="tx1"/>
                </a:solidFill>
              </a:rPr>
              <a:t>Single Item Auction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/>
                  <a:t>Allocation Rule: the highest bidder gets the item, which is </a:t>
                </a:r>
                <a:r>
                  <a:rPr lang="en-US" altLang="zh-CN">
                    <a:solidFill>
                      <a:srgbClr val="FF0000"/>
                    </a:solidFill>
                  </a:rPr>
                  <a:t>monotone</a:t>
                </a:r>
                <a:r>
                  <a:rPr lang="en-US" altLang="zh-CN"/>
                  <a:t>.</a:t>
                </a:r>
              </a:p>
              <a:p>
                <a:pPr lvl="1"/>
                <a:r>
                  <a:rPr lang="en-US" altLang="zh-CN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is no more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is 0; 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is 1.</a:t>
                </a:r>
              </a:p>
              <a:p>
                <a:pPr lvl="1"/>
                <a:r>
                  <a:rPr lang="en-US" altLang="zh-CN"/>
                  <a:t>There is a single jump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/>
                  <a:t> from 0 to 1.</a:t>
                </a:r>
              </a:p>
              <a:p>
                <a:pPr lvl="1"/>
                <a:r>
                  <a:rPr lang="en-US" altLang="zh-CN"/>
                  <a:t>According to Myerson’s formula,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>
                <a:blip r:embed="rId2"/>
                <a:stretch>
                  <a:fillRect l="-1286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Single Item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2D2C72-4529-4129-BF9E-A70BD24958F2}"/>
              </a:ext>
            </a:extLst>
          </p:cNvPr>
          <p:cNvSpPr/>
          <p:nvPr/>
        </p:nvSpPr>
        <p:spPr>
          <a:xfrm>
            <a:off x="304800" y="6400850"/>
            <a:ext cx="8534400" cy="32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2FC23FB-8901-4A18-A03F-33FF4A6E88EC}"/>
              </a:ext>
            </a:extLst>
          </p:cNvPr>
          <p:cNvGrpSpPr/>
          <p:nvPr/>
        </p:nvGrpSpPr>
        <p:grpSpPr>
          <a:xfrm>
            <a:off x="2895600" y="4478338"/>
            <a:ext cx="3703395" cy="2379662"/>
            <a:chOff x="2895600" y="4478338"/>
            <a:chExt cx="3703395" cy="237966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29D1A2B-3EF8-415A-B8FA-B394644D8BA2}"/>
                </a:ext>
              </a:extLst>
            </p:cNvPr>
            <p:cNvGrpSpPr/>
            <p:nvPr/>
          </p:nvGrpSpPr>
          <p:grpSpPr>
            <a:xfrm>
              <a:off x="2895600" y="4478338"/>
              <a:ext cx="3703395" cy="2379662"/>
              <a:chOff x="2895600" y="4478338"/>
              <a:chExt cx="3703395" cy="2379662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A1FBE10-D798-4C38-B845-7B892AFA7219}"/>
                  </a:ext>
                </a:extLst>
              </p:cNvPr>
              <p:cNvGrpSpPr/>
              <p:nvPr/>
            </p:nvGrpSpPr>
            <p:grpSpPr>
              <a:xfrm>
                <a:off x="3449021" y="4478338"/>
                <a:ext cx="3149974" cy="2379662"/>
                <a:chOff x="1638300" y="4572000"/>
                <a:chExt cx="3149974" cy="2379662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9A723028-5D4C-4E88-B64B-C6DEFC2D695C}"/>
                    </a:ext>
                  </a:extLst>
                </p:cNvPr>
                <p:cNvGrpSpPr/>
                <p:nvPr/>
              </p:nvGrpSpPr>
              <p:grpSpPr>
                <a:xfrm>
                  <a:off x="1638300" y="4703388"/>
                  <a:ext cx="2438400" cy="1828800"/>
                  <a:chOff x="1447800" y="4527550"/>
                  <a:chExt cx="2438400" cy="1828800"/>
                </a:xfrm>
              </p:grpSpPr>
              <p:cxnSp>
                <p:nvCxnSpPr>
                  <p:cNvPr id="8" name="直接箭头连接符 7">
                    <a:extLst>
                      <a:ext uri="{FF2B5EF4-FFF2-40B4-BE49-F238E27FC236}">
                        <a16:creationId xmlns:a16="http://schemas.microsoft.com/office/drawing/2014/main" id="{A18F4624-0570-4E30-980C-2BE7F7378743}"/>
                      </a:ext>
                    </a:extLst>
                  </p:cNvPr>
                  <p:cNvCxnSpPr/>
                  <p:nvPr/>
                </p:nvCxnSpPr>
                <p:spPr>
                  <a:xfrm>
                    <a:off x="1447800" y="6356350"/>
                    <a:ext cx="243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箭头连接符 10">
                    <a:extLst>
                      <a:ext uri="{FF2B5EF4-FFF2-40B4-BE49-F238E27FC236}">
                        <a16:creationId xmlns:a16="http://schemas.microsoft.com/office/drawing/2014/main" id="{3B728B97-E938-4265-A81A-103DB9C07A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61248" y="4527550"/>
                    <a:ext cx="0" cy="18288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9F6D5EE8-5600-4361-B0C9-C623311FD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6403" y="4572000"/>
                      <a:ext cx="10668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9F6D5EE8-5600-4361-B0C9-C623311FD8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76403" y="4572000"/>
                      <a:ext cx="106680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2571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CBB12A3C-55C1-4D11-9240-B01D5404C8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1474" y="6347522"/>
                      <a:ext cx="10668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CBB12A3C-55C1-4D11-9240-B01D5404C8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1474" y="6347522"/>
                      <a:ext cx="106680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1C466FD1-A8EB-4407-8F11-E4E1C0C41AC8}"/>
                    </a:ext>
                  </a:extLst>
                </p:cNvPr>
                <p:cNvCxnSpPr/>
                <p:nvPr/>
              </p:nvCxnSpPr>
              <p:spPr>
                <a:xfrm>
                  <a:off x="2580266" y="5587308"/>
                  <a:ext cx="1371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E36CE2A-3942-459D-BE7F-1B4DF26CBF12}"/>
                    </a:ext>
                  </a:extLst>
                </p:cNvPr>
                <p:cNvCxnSpPr/>
                <p:nvPr/>
              </p:nvCxnSpPr>
              <p:spPr>
                <a:xfrm>
                  <a:off x="2590800" y="5583498"/>
                  <a:ext cx="0" cy="9433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矩形 20">
                      <a:extLst>
                        <a:ext uri="{FF2B5EF4-FFF2-40B4-BE49-F238E27FC236}">
                          <a16:creationId xmlns:a16="http://schemas.microsoft.com/office/drawing/2014/main" id="{94256B52-C7CA-4669-A147-9696B7CE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803" y="6465567"/>
                      <a:ext cx="888705" cy="48609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21" name="矩形 20">
                      <a:extLst>
                        <a:ext uri="{FF2B5EF4-FFF2-40B4-BE49-F238E27FC236}">
                          <a16:creationId xmlns:a16="http://schemas.microsoft.com/office/drawing/2014/main" id="{94256B52-C7CA-4669-A147-9696B7CE016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9803" y="6465567"/>
                      <a:ext cx="888705" cy="48609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8A7B7D-9511-4CC9-896A-139DA0C09D13}"/>
                  </a:ext>
                </a:extLst>
              </p:cNvPr>
              <p:cNvSpPr txBox="1"/>
              <p:nvPr/>
            </p:nvSpPr>
            <p:spPr>
              <a:xfrm>
                <a:off x="2895600" y="6256448"/>
                <a:ext cx="582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/>
                  <a:t>0</a:t>
                </a:r>
                <a:endParaRPr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F7CEFE2-82EE-4816-94FF-DFA405C1F5C6}"/>
                  </a:ext>
                </a:extLst>
              </p:cNvPr>
              <p:cNvSpPr txBox="1"/>
              <p:nvPr/>
            </p:nvSpPr>
            <p:spPr>
              <a:xfrm>
                <a:off x="2895600" y="5305170"/>
                <a:ext cx="582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/>
                  <a:t>1</a:t>
                </a:r>
                <a:endParaRPr lang="zh-CN" altLang="en-US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FE2DAC4-758E-476D-81B6-2B55F09318BC}"/>
                </a:ext>
              </a:extLst>
            </p:cNvPr>
            <p:cNvCxnSpPr/>
            <p:nvPr/>
          </p:nvCxnSpPr>
          <p:spPr>
            <a:xfrm flipH="1">
              <a:off x="3462469" y="5489836"/>
              <a:ext cx="939052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2C2D442-FAD2-405D-BB1F-39B49190E92E}"/>
              </a:ext>
            </a:extLst>
          </p:cNvPr>
          <p:cNvGrpSpPr/>
          <p:nvPr/>
        </p:nvGrpSpPr>
        <p:grpSpPr>
          <a:xfrm>
            <a:off x="3372825" y="5508489"/>
            <a:ext cx="1181099" cy="910800"/>
            <a:chOff x="3372825" y="5508489"/>
            <a:chExt cx="1181099" cy="9108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BF714D5-54C0-4612-B4C4-C2332F8C5A28}"/>
                </a:ext>
              </a:extLst>
            </p:cNvPr>
            <p:cNvSpPr/>
            <p:nvPr/>
          </p:nvSpPr>
          <p:spPr>
            <a:xfrm>
              <a:off x="3473934" y="5508489"/>
              <a:ext cx="903600" cy="910800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5CE651-092F-430F-BF0E-4AC49D7A3D77}"/>
                    </a:ext>
                  </a:extLst>
                </p:cNvPr>
                <p:cNvSpPr txBox="1"/>
                <p:nvPr/>
              </p:nvSpPr>
              <p:spPr>
                <a:xfrm>
                  <a:off x="3372825" y="5780290"/>
                  <a:ext cx="11810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5CE651-092F-430F-BF0E-4AC49D7A3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2825" y="5780290"/>
                  <a:ext cx="118109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03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/>
                  <a:t>Allocation Rule: the highest bidder gets the item, which is </a:t>
                </a:r>
                <a:r>
                  <a:rPr lang="en-US" altLang="zh-CN">
                    <a:solidFill>
                      <a:srgbClr val="FF0000"/>
                    </a:solidFill>
                  </a:rPr>
                  <a:t>monotone</a:t>
                </a:r>
                <a:r>
                  <a:rPr lang="en-US" altLang="zh-CN"/>
                  <a:t>.</a:t>
                </a:r>
              </a:p>
              <a:p>
                <a:pPr lvl="1"/>
                <a:r>
                  <a:rPr lang="en-US" altLang="zh-CN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is no more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is 0; 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is 1.</a:t>
                </a:r>
              </a:p>
              <a:p>
                <a:pPr lvl="1"/>
                <a:r>
                  <a:rPr lang="en-US" altLang="zh-CN"/>
                  <a:t>There is a single jump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/>
                  <a:t> from 0 to 1.</a:t>
                </a:r>
              </a:p>
              <a:p>
                <a:pPr lvl="1"/>
                <a:r>
                  <a:rPr lang="en-US" altLang="zh-CN"/>
                  <a:t>According to Myerson’s formula,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Applying Myeron’s Lemma, we obtain a mechanism (x,p), which is DSIC.</a:t>
                </a:r>
              </a:p>
              <a:p>
                <a:endParaRPr lang="en-US" altLang="zh-CN"/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>
                <a:blip r:embed="rId2"/>
                <a:stretch>
                  <a:fillRect l="-1286" t="-2561" r="-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Single Item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2D2C72-4529-4129-BF9E-A70BD24958F2}"/>
              </a:ext>
            </a:extLst>
          </p:cNvPr>
          <p:cNvSpPr/>
          <p:nvPr/>
        </p:nvSpPr>
        <p:spPr>
          <a:xfrm>
            <a:off x="304800" y="6400850"/>
            <a:ext cx="8534400" cy="32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20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62200"/>
            <a:ext cx="7772400" cy="1500187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tx1"/>
                </a:solidFill>
              </a:rPr>
              <a:t>Applying the Myerson’s Lemma: Sponsored Search Solved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53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CA685F-D5FF-4E5D-A6FE-2C8EF08D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altLang="zh-CN"/>
              <a:t>Allocation Rule: Greedy, the top-k highest get the k-th slot</a:t>
            </a:r>
          </a:p>
          <a:p>
            <a:pPr lvl="1"/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Sponsored Search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2D2C72-4529-4129-BF9E-A70BD24958F2}"/>
              </a:ext>
            </a:extLst>
          </p:cNvPr>
          <p:cNvSpPr/>
          <p:nvPr/>
        </p:nvSpPr>
        <p:spPr>
          <a:xfrm>
            <a:off x="304800" y="6400850"/>
            <a:ext cx="8534400" cy="32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76DDA96-10C1-4912-8052-C4B3E0C64F5F}"/>
              </a:ext>
            </a:extLst>
          </p:cNvPr>
          <p:cNvGrpSpPr/>
          <p:nvPr/>
        </p:nvGrpSpPr>
        <p:grpSpPr>
          <a:xfrm>
            <a:off x="2383200" y="3024989"/>
            <a:ext cx="5421048" cy="2760067"/>
            <a:chOff x="2383200" y="3024989"/>
            <a:chExt cx="5421048" cy="276006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BF714D5-54C0-4612-B4C4-C2332F8C5A28}"/>
                </a:ext>
              </a:extLst>
            </p:cNvPr>
            <p:cNvSpPr/>
            <p:nvPr/>
          </p:nvSpPr>
          <p:spPr>
            <a:xfrm>
              <a:off x="2383200" y="5353056"/>
              <a:ext cx="720000" cy="432000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CB21025-19B2-44FF-9602-021B2901C524}"/>
                </a:ext>
              </a:extLst>
            </p:cNvPr>
            <p:cNvSpPr/>
            <p:nvPr/>
          </p:nvSpPr>
          <p:spPr>
            <a:xfrm>
              <a:off x="2383200" y="5012305"/>
              <a:ext cx="1291817" cy="326885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D566A19-8282-4119-ACAD-E4F820C78D6B}"/>
                </a:ext>
              </a:extLst>
            </p:cNvPr>
            <p:cNvSpPr/>
            <p:nvPr/>
          </p:nvSpPr>
          <p:spPr>
            <a:xfrm>
              <a:off x="2384900" y="4719211"/>
              <a:ext cx="2460142" cy="283567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24EC44A-C256-4708-B1FC-D268F8062C83}"/>
                </a:ext>
              </a:extLst>
            </p:cNvPr>
            <p:cNvSpPr/>
            <p:nvPr/>
          </p:nvSpPr>
          <p:spPr>
            <a:xfrm>
              <a:off x="2384900" y="4327391"/>
              <a:ext cx="3370378" cy="382292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AEA7A5FD-1C1E-4032-89CC-B034547CD21B}"/>
                </a:ext>
              </a:extLst>
            </p:cNvPr>
            <p:cNvSpPr/>
            <p:nvPr/>
          </p:nvSpPr>
          <p:spPr>
            <a:xfrm>
              <a:off x="2394150" y="3859242"/>
              <a:ext cx="4046923" cy="45753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A004AFE-D2D7-49F9-A933-0FDCFDA7030F}"/>
                </a:ext>
              </a:extLst>
            </p:cNvPr>
            <p:cNvSpPr/>
            <p:nvPr/>
          </p:nvSpPr>
          <p:spPr>
            <a:xfrm>
              <a:off x="2395890" y="3429000"/>
              <a:ext cx="4644000" cy="418282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8074E5D-B180-4097-886F-9FC06D8DEF62}"/>
                </a:ext>
              </a:extLst>
            </p:cNvPr>
            <p:cNvSpPr/>
            <p:nvPr/>
          </p:nvSpPr>
          <p:spPr>
            <a:xfrm>
              <a:off x="2401004" y="3024989"/>
              <a:ext cx="5403244" cy="39185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37BA9D5-C68B-4BDE-B423-FBFBB449F94B}"/>
              </a:ext>
            </a:extLst>
          </p:cNvPr>
          <p:cNvGrpSpPr/>
          <p:nvPr/>
        </p:nvGrpSpPr>
        <p:grpSpPr>
          <a:xfrm>
            <a:off x="1551472" y="2438400"/>
            <a:ext cx="7054658" cy="3870160"/>
            <a:chOff x="1551472" y="2438400"/>
            <a:chExt cx="7054658" cy="3870160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76D9D24-29E2-4059-8D5B-7A39995C5F03}"/>
                </a:ext>
              </a:extLst>
            </p:cNvPr>
            <p:cNvGrpSpPr/>
            <p:nvPr/>
          </p:nvGrpSpPr>
          <p:grpSpPr>
            <a:xfrm>
              <a:off x="1551472" y="2438400"/>
              <a:ext cx="6890138" cy="3870160"/>
              <a:chOff x="1551472" y="2438400"/>
              <a:chExt cx="6890138" cy="387016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FDA79BC-D59D-4303-ADF4-7F4E2DE1D960}"/>
                  </a:ext>
                </a:extLst>
              </p:cNvPr>
              <p:cNvGrpSpPr/>
              <p:nvPr/>
            </p:nvGrpSpPr>
            <p:grpSpPr>
              <a:xfrm>
                <a:off x="2362200" y="2438400"/>
                <a:ext cx="5763544" cy="3392335"/>
                <a:chOff x="2384497" y="2848921"/>
                <a:chExt cx="5763544" cy="3392335"/>
              </a:xfrm>
            </p:grpSpPr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A18F4624-0570-4E30-980C-2BE7F7378743}"/>
                    </a:ext>
                  </a:extLst>
                </p:cNvPr>
                <p:cNvCxnSpPr/>
                <p:nvPr/>
              </p:nvCxnSpPr>
              <p:spPr>
                <a:xfrm>
                  <a:off x="2388041" y="6231728"/>
                  <a:ext cx="5760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5C0C2460-6B06-4624-82D4-F021BDE5FD62}"/>
                    </a:ext>
                  </a:extLst>
                </p:cNvPr>
                <p:cNvGrpSpPr/>
                <p:nvPr/>
              </p:nvGrpSpPr>
              <p:grpSpPr>
                <a:xfrm>
                  <a:off x="2384497" y="2848921"/>
                  <a:ext cx="1080249" cy="3392335"/>
                  <a:chOff x="2299448" y="3175717"/>
                  <a:chExt cx="1080249" cy="3392335"/>
                </a:xfrm>
              </p:grpSpPr>
              <p:cxnSp>
                <p:nvCxnSpPr>
                  <p:cNvPr id="11" name="直接箭头连接符 10">
                    <a:extLst>
                      <a:ext uri="{FF2B5EF4-FFF2-40B4-BE49-F238E27FC236}">
                        <a16:creationId xmlns:a16="http://schemas.microsoft.com/office/drawing/2014/main" id="{3B728B97-E938-4265-A81A-103DB9C07A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99448" y="3328052"/>
                    <a:ext cx="0" cy="324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9F6D5EE8-5600-4361-B0C9-C623311FD80B}"/>
                      </a:ext>
                    </a:extLst>
                  </p:cNvPr>
                  <p:cNvSpPr txBox="1"/>
                  <p:nvPr/>
                </p:nvSpPr>
                <p:spPr>
                  <a:xfrm>
                    <a:off x="2312897" y="3175717"/>
                    <a:ext cx="1066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/>
                      <a:t>CTR</a:t>
                    </a:r>
                    <a:endParaRPr lang="zh-CN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F7CEFE2-82EE-4816-94FF-DFA405C1F5C6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2840287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F7CEFE2-82EE-4816-94FF-DFA405C1F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2840287"/>
                    <a:ext cx="582015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894DB63-D814-4A68-9B15-C5EBE8A50608}"/>
                  </a:ext>
                </a:extLst>
              </p:cNvPr>
              <p:cNvCxnSpPr/>
              <p:nvPr/>
            </p:nvCxnSpPr>
            <p:spPr>
              <a:xfrm flipV="1">
                <a:off x="31242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A2B3C3ED-A744-465A-ADC1-3C43C2EB6601}"/>
                  </a:ext>
                </a:extLst>
              </p:cNvPr>
              <p:cNvCxnSpPr/>
              <p:nvPr/>
            </p:nvCxnSpPr>
            <p:spPr>
              <a:xfrm flipV="1">
                <a:off x="368913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BD91D40-CA0A-4527-AA85-1B6EE0DF2FB3}"/>
                  </a:ext>
                </a:extLst>
              </p:cNvPr>
              <p:cNvCxnSpPr/>
              <p:nvPr/>
            </p:nvCxnSpPr>
            <p:spPr>
              <a:xfrm flipV="1">
                <a:off x="48768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50DAF94-FB47-4654-91DD-E580B5267EEF}"/>
                  </a:ext>
                </a:extLst>
              </p:cNvPr>
              <p:cNvCxnSpPr/>
              <p:nvPr/>
            </p:nvCxnSpPr>
            <p:spPr>
              <a:xfrm flipV="1">
                <a:off x="57912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6F297C4-C2F1-4BF4-B84E-8B4710022FB5}"/>
                  </a:ext>
                </a:extLst>
              </p:cNvPr>
              <p:cNvCxnSpPr/>
              <p:nvPr/>
            </p:nvCxnSpPr>
            <p:spPr>
              <a:xfrm flipV="1">
                <a:off x="72517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F295D9F-244B-4207-9348-FA98F535B419}"/>
                  </a:ext>
                </a:extLst>
              </p:cNvPr>
              <p:cNvCxnSpPr/>
              <p:nvPr/>
            </p:nvCxnSpPr>
            <p:spPr>
              <a:xfrm flipV="1">
                <a:off x="78359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CCC9279-D7CA-477C-A15E-E00A61636CCF}"/>
                  </a:ext>
                </a:extLst>
              </p:cNvPr>
              <p:cNvSpPr txBox="1"/>
              <p:nvPr/>
            </p:nvSpPr>
            <p:spPr>
              <a:xfrm>
                <a:off x="7614745" y="5939228"/>
                <a:ext cx="8268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top-1</a:t>
                </a:r>
                <a:endParaRPr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21C06E4-538D-46A4-B2CE-F27E4A585BE6}"/>
                  </a:ext>
                </a:extLst>
              </p:cNvPr>
              <p:cNvSpPr txBox="1"/>
              <p:nvPr/>
            </p:nvSpPr>
            <p:spPr>
              <a:xfrm>
                <a:off x="6929852" y="5939228"/>
                <a:ext cx="826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top-2</a:t>
                </a:r>
                <a:endParaRPr lang="zh-CN" altLang="en-US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EB88005-4B3B-4D4C-B69D-237CF9FC9027}"/>
                  </a:ext>
                </a:extLst>
              </p:cNvPr>
              <p:cNvSpPr txBox="1"/>
              <p:nvPr/>
            </p:nvSpPr>
            <p:spPr>
              <a:xfrm>
                <a:off x="2733869" y="5939228"/>
                <a:ext cx="826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top-k</a:t>
                </a:r>
                <a:endParaRPr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FEF4CE-D245-4484-88DE-B71A79A1DF94}"/>
                  </a:ext>
                </a:extLst>
              </p:cNvPr>
              <p:cNvSpPr txBox="1"/>
              <p:nvPr/>
            </p:nvSpPr>
            <p:spPr>
              <a:xfrm>
                <a:off x="3347067" y="5939228"/>
                <a:ext cx="1049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top-(k-1)</a:t>
                </a:r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39C9E9C-82BA-4EEF-B947-F726716E5AE0}"/>
                  </a:ext>
                </a:extLst>
              </p:cNvPr>
              <p:cNvSpPr txBox="1"/>
              <p:nvPr/>
            </p:nvSpPr>
            <p:spPr>
              <a:xfrm>
                <a:off x="4295785" y="5939228"/>
                <a:ext cx="1049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top-(k-2)</a:t>
                </a:r>
                <a:endParaRPr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9CDEE79-73E0-425A-8604-38BD7DDD017D}"/>
                  </a:ext>
                </a:extLst>
              </p:cNvPr>
              <p:cNvSpPr txBox="1"/>
              <p:nvPr/>
            </p:nvSpPr>
            <p:spPr>
              <a:xfrm>
                <a:off x="5317392" y="5939228"/>
                <a:ext cx="1049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top-(k-3)</a:t>
                </a:r>
                <a:endParaRPr lang="zh-CN" altLang="en-US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17A6CF0-82BF-4427-A37B-7060737152B9}"/>
                  </a:ext>
                </a:extLst>
              </p:cNvPr>
              <p:cNvCxnSpPr/>
              <p:nvPr/>
            </p:nvCxnSpPr>
            <p:spPr>
              <a:xfrm flipH="1">
                <a:off x="2201330" y="53340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AA2942B-B158-47F7-8673-D0D4F9A24528}"/>
                  </a:ext>
                </a:extLst>
              </p:cNvPr>
              <p:cNvCxnSpPr/>
              <p:nvPr/>
            </p:nvCxnSpPr>
            <p:spPr>
              <a:xfrm flipH="1">
                <a:off x="2201330" y="50292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77B41D2-94A3-45A5-A54E-D0791DCC9FDB}"/>
                  </a:ext>
                </a:extLst>
              </p:cNvPr>
              <p:cNvCxnSpPr/>
              <p:nvPr/>
            </p:nvCxnSpPr>
            <p:spPr>
              <a:xfrm flipH="1">
                <a:off x="2201330" y="47244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017D5C6-2B18-4B36-9E44-1827FF08F165}"/>
                  </a:ext>
                </a:extLst>
              </p:cNvPr>
              <p:cNvCxnSpPr/>
              <p:nvPr/>
            </p:nvCxnSpPr>
            <p:spPr>
              <a:xfrm flipH="1">
                <a:off x="2201330" y="43434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24FAF15-AEF5-4685-B20D-ABE0967418A3}"/>
                  </a:ext>
                </a:extLst>
              </p:cNvPr>
              <p:cNvCxnSpPr/>
              <p:nvPr/>
            </p:nvCxnSpPr>
            <p:spPr>
              <a:xfrm flipH="1">
                <a:off x="2201330" y="30480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2ECF4DC0-9E97-4E83-A93A-9A420BEDB0A7}"/>
                  </a:ext>
                </a:extLst>
              </p:cNvPr>
              <p:cNvCxnSpPr/>
              <p:nvPr/>
            </p:nvCxnSpPr>
            <p:spPr>
              <a:xfrm flipH="1">
                <a:off x="2201330" y="344043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C61A7EAF-5721-4E4C-A7F7-8BD39D1A468D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3195094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C61A7EAF-5721-4E4C-A7F7-8BD39D1A46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3195094"/>
                    <a:ext cx="58201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17E09E7-CF6C-4FC9-BA6B-969E0BA39C0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5117094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17E09E7-CF6C-4FC9-BA6B-969E0BA39C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5117094"/>
                    <a:ext cx="58201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F89716F3-66F0-46B0-BCD5-A093853B86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4789988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F89716F3-66F0-46B0-BCD5-A093853B8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4789988"/>
                    <a:ext cx="58201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2A7232A-7563-4AFB-84EA-6609DF325ECD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4469175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2A7232A-7563-4AFB-84EA-6609DF325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4469175"/>
                    <a:ext cx="58201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62901A-0501-4512-BE0D-26272F2121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4093550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62901A-0501-4512-BE0D-26272F2121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4093550"/>
                    <a:ext cx="58201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AD7FF73-AEC4-4488-BA6A-56F59CBF64E9}"/>
                  </a:ext>
                </a:extLst>
              </p:cNvPr>
              <p:cNvCxnSpPr/>
              <p:nvPr/>
            </p:nvCxnSpPr>
            <p:spPr>
              <a:xfrm flipV="1">
                <a:off x="3124200" y="5334000"/>
                <a:ext cx="0" cy="48720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C9437FB6-EBF2-44AB-ACAA-1715DB0A46B4}"/>
                  </a:ext>
                </a:extLst>
              </p:cNvPr>
              <p:cNvCxnSpPr/>
              <p:nvPr/>
            </p:nvCxnSpPr>
            <p:spPr>
              <a:xfrm>
                <a:off x="3117848" y="5353056"/>
                <a:ext cx="56493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64A3290-EC29-41BC-85E1-E57F5B890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9130" y="5016644"/>
                <a:ext cx="0" cy="3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76E57B6-B118-488D-8384-9BDD7FAE7ECB}"/>
                  </a:ext>
                </a:extLst>
              </p:cNvPr>
              <p:cNvCxnSpPr/>
              <p:nvPr/>
            </p:nvCxnSpPr>
            <p:spPr>
              <a:xfrm>
                <a:off x="3673250" y="5029200"/>
                <a:ext cx="1194022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8F01C428-ED74-421D-8E27-DF8E68AF14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6800" y="4709683"/>
                <a:ext cx="0" cy="33230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C8F3416-1847-456E-8918-46FD53C71C77}"/>
                  </a:ext>
                </a:extLst>
              </p:cNvPr>
              <p:cNvCxnSpPr/>
              <p:nvPr/>
            </p:nvCxnSpPr>
            <p:spPr>
              <a:xfrm>
                <a:off x="4854567" y="4736105"/>
                <a:ext cx="923928" cy="1061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FC4A69A0-0DDF-41B9-96BF-7337FAB79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77864" y="4327391"/>
                <a:ext cx="0" cy="40871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7D94AEC2-DE81-44BF-8186-F7F213177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200" y="4355554"/>
                <a:ext cx="70485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1A1644D-5F52-449A-99D7-25C546468A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1119" y="3022148"/>
                <a:ext cx="0" cy="41828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BFFB85FA-3D27-4F76-94B3-AFB097729F26}"/>
                  </a:ext>
                </a:extLst>
              </p:cNvPr>
              <p:cNvCxnSpPr/>
              <p:nvPr/>
            </p:nvCxnSpPr>
            <p:spPr>
              <a:xfrm>
                <a:off x="7821119" y="3028948"/>
                <a:ext cx="437242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4B66E02-D514-4A10-834F-6CAB51318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000" y="3886200"/>
                <a:ext cx="0" cy="4572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33CE978D-FA3F-4A95-AC1E-E2C80B4C83B7}"/>
                  </a:ext>
                </a:extLst>
              </p:cNvPr>
              <p:cNvCxnSpPr/>
              <p:nvPr/>
            </p:nvCxnSpPr>
            <p:spPr>
              <a:xfrm>
                <a:off x="6477000" y="3886200"/>
                <a:ext cx="381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连接符: 肘形 91">
                <a:extLst>
                  <a:ext uri="{FF2B5EF4-FFF2-40B4-BE49-F238E27FC236}">
                    <a16:creationId xmlns:a16="http://schemas.microsoft.com/office/drawing/2014/main" id="{25E2D60E-CF59-436D-AD65-D322121A46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8000" y="3429000"/>
                <a:ext cx="963119" cy="457202"/>
              </a:xfrm>
              <a:prstGeom prst="bentConnector3">
                <a:avLst>
                  <a:gd name="adj1" fmla="val 21073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BF0C72C0-BD29-4119-9B36-62CAB65BD522}"/>
                </a:ext>
              </a:extLst>
            </p:cNvPr>
            <p:cNvSpPr txBox="1"/>
            <p:nvPr/>
          </p:nvSpPr>
          <p:spPr>
            <a:xfrm>
              <a:off x="7539330" y="5478615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Bid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16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4BA64B-BA97-46C8-B031-3CB00B8F9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00" y="1600200"/>
            <a:ext cx="6225399" cy="452596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E6616FD-2542-4A5E-A908-7D148384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 Background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D9F33-E8CB-46B0-8021-C5A30151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DC0F3A-9867-4980-9532-BB5D88923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2F12E0-7329-4BF2-8176-EB992C7B5C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F5E753-BD0E-4AC4-A0AD-9AA08DD7BABE}"/>
              </a:ext>
            </a:extLst>
          </p:cNvPr>
          <p:cNvSpPr/>
          <p:nvPr/>
        </p:nvSpPr>
        <p:spPr>
          <a:xfrm>
            <a:off x="990600" y="5691981"/>
            <a:ext cx="7086600" cy="6096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In 2006, 98% of Google’s revenue comes from sponsored search.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251ADD-F8F2-43E7-8755-405BD88721B3}"/>
              </a:ext>
            </a:extLst>
          </p:cNvPr>
          <p:cNvSpPr txBox="1"/>
          <p:nvPr/>
        </p:nvSpPr>
        <p:spPr>
          <a:xfrm>
            <a:off x="2133600" y="142478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2001~2018</a:t>
            </a:r>
            <a:r>
              <a:rPr lang="zh-CN" altLang="en-US"/>
              <a:t>年谷歌广告的收入（单位：十亿美元）</a:t>
            </a:r>
          </a:p>
        </p:txBody>
      </p:sp>
    </p:spTree>
    <p:extLst>
      <p:ext uri="{BB962C8B-B14F-4D97-AF65-F5344CB8AC3E}">
        <p14:creationId xmlns:p14="http://schemas.microsoft.com/office/powerpoint/2010/main" val="42593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/>
                  <a:t>Payment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/>
              </a:p>
              <a:p>
                <a:pPr lvl="1"/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>
                <a:blip r:embed="rId2"/>
                <a:stretch>
                  <a:fillRect l="-1286" t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Sponsored Search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2D2C72-4529-4129-BF9E-A70BD24958F2}"/>
              </a:ext>
            </a:extLst>
          </p:cNvPr>
          <p:cNvSpPr/>
          <p:nvPr/>
        </p:nvSpPr>
        <p:spPr>
          <a:xfrm>
            <a:off x="304800" y="6400850"/>
            <a:ext cx="8534400" cy="32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F714D5-54C0-4612-B4C4-C2332F8C5A28}"/>
              </a:ext>
            </a:extLst>
          </p:cNvPr>
          <p:cNvSpPr/>
          <p:nvPr/>
        </p:nvSpPr>
        <p:spPr>
          <a:xfrm>
            <a:off x="2383200" y="5353056"/>
            <a:ext cx="720000" cy="43200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CB21025-19B2-44FF-9602-021B2901C524}"/>
              </a:ext>
            </a:extLst>
          </p:cNvPr>
          <p:cNvSpPr/>
          <p:nvPr/>
        </p:nvSpPr>
        <p:spPr>
          <a:xfrm>
            <a:off x="2383200" y="5012305"/>
            <a:ext cx="1291817" cy="326885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D566A19-8282-4119-ACAD-E4F820C78D6B}"/>
              </a:ext>
            </a:extLst>
          </p:cNvPr>
          <p:cNvSpPr/>
          <p:nvPr/>
        </p:nvSpPr>
        <p:spPr>
          <a:xfrm>
            <a:off x="2384900" y="4719211"/>
            <a:ext cx="2460142" cy="28356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24EC44A-C256-4708-B1FC-D268F8062C83}"/>
              </a:ext>
            </a:extLst>
          </p:cNvPr>
          <p:cNvSpPr/>
          <p:nvPr/>
        </p:nvSpPr>
        <p:spPr>
          <a:xfrm>
            <a:off x="2384900" y="4327391"/>
            <a:ext cx="3370378" cy="382292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EA7A5FD-1C1E-4032-89CC-B034547CD21B}"/>
              </a:ext>
            </a:extLst>
          </p:cNvPr>
          <p:cNvSpPr/>
          <p:nvPr/>
        </p:nvSpPr>
        <p:spPr>
          <a:xfrm>
            <a:off x="2394150" y="3859242"/>
            <a:ext cx="4046923" cy="45753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A004AFE-D2D7-49F9-A933-0FDCFDA7030F}"/>
              </a:ext>
            </a:extLst>
          </p:cNvPr>
          <p:cNvSpPr/>
          <p:nvPr/>
        </p:nvSpPr>
        <p:spPr>
          <a:xfrm>
            <a:off x="2395890" y="3429000"/>
            <a:ext cx="4644000" cy="418282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8074E5D-B180-4097-886F-9FC06D8DEF62}"/>
              </a:ext>
            </a:extLst>
          </p:cNvPr>
          <p:cNvSpPr/>
          <p:nvPr/>
        </p:nvSpPr>
        <p:spPr>
          <a:xfrm>
            <a:off x="2401004" y="3024989"/>
            <a:ext cx="5403244" cy="39185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37BA9D5-C68B-4BDE-B423-FBFBB449F94B}"/>
              </a:ext>
            </a:extLst>
          </p:cNvPr>
          <p:cNvGrpSpPr/>
          <p:nvPr/>
        </p:nvGrpSpPr>
        <p:grpSpPr>
          <a:xfrm>
            <a:off x="1551472" y="2438400"/>
            <a:ext cx="7054658" cy="3870160"/>
            <a:chOff x="1551472" y="2438400"/>
            <a:chExt cx="7054658" cy="3870160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76D9D24-29E2-4059-8D5B-7A39995C5F03}"/>
                </a:ext>
              </a:extLst>
            </p:cNvPr>
            <p:cNvGrpSpPr/>
            <p:nvPr/>
          </p:nvGrpSpPr>
          <p:grpSpPr>
            <a:xfrm>
              <a:off x="1551472" y="2438400"/>
              <a:ext cx="6829691" cy="3870160"/>
              <a:chOff x="1551472" y="2438400"/>
              <a:chExt cx="6829691" cy="387016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FDA79BC-D59D-4303-ADF4-7F4E2DE1D960}"/>
                  </a:ext>
                </a:extLst>
              </p:cNvPr>
              <p:cNvGrpSpPr/>
              <p:nvPr/>
            </p:nvGrpSpPr>
            <p:grpSpPr>
              <a:xfrm>
                <a:off x="2362200" y="2438400"/>
                <a:ext cx="5763544" cy="3392335"/>
                <a:chOff x="2384497" y="2848921"/>
                <a:chExt cx="5763544" cy="3392335"/>
              </a:xfrm>
            </p:grpSpPr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A18F4624-0570-4E30-980C-2BE7F7378743}"/>
                    </a:ext>
                  </a:extLst>
                </p:cNvPr>
                <p:cNvCxnSpPr/>
                <p:nvPr/>
              </p:nvCxnSpPr>
              <p:spPr>
                <a:xfrm>
                  <a:off x="2388041" y="6231728"/>
                  <a:ext cx="5760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5C0C2460-6B06-4624-82D4-F021BDE5FD62}"/>
                    </a:ext>
                  </a:extLst>
                </p:cNvPr>
                <p:cNvGrpSpPr/>
                <p:nvPr/>
              </p:nvGrpSpPr>
              <p:grpSpPr>
                <a:xfrm>
                  <a:off x="2384497" y="2848921"/>
                  <a:ext cx="1080249" cy="3392335"/>
                  <a:chOff x="2299448" y="3175717"/>
                  <a:chExt cx="1080249" cy="3392335"/>
                </a:xfrm>
              </p:grpSpPr>
              <p:cxnSp>
                <p:nvCxnSpPr>
                  <p:cNvPr id="11" name="直接箭头连接符 10">
                    <a:extLst>
                      <a:ext uri="{FF2B5EF4-FFF2-40B4-BE49-F238E27FC236}">
                        <a16:creationId xmlns:a16="http://schemas.microsoft.com/office/drawing/2014/main" id="{3B728B97-E938-4265-A81A-103DB9C07A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99448" y="3328052"/>
                    <a:ext cx="0" cy="324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9F6D5EE8-5600-4361-B0C9-C623311FD80B}"/>
                      </a:ext>
                    </a:extLst>
                  </p:cNvPr>
                  <p:cNvSpPr txBox="1"/>
                  <p:nvPr/>
                </p:nvSpPr>
                <p:spPr>
                  <a:xfrm>
                    <a:off x="2312897" y="3175717"/>
                    <a:ext cx="1066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/>
                      <a:t>CTR</a:t>
                    </a:r>
                    <a:endParaRPr lang="zh-CN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F7CEFE2-82EE-4816-94FF-DFA405C1F5C6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2840287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F7CEFE2-82EE-4816-94FF-DFA405C1F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2840287"/>
                    <a:ext cx="58201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894DB63-D814-4A68-9B15-C5EBE8A50608}"/>
                  </a:ext>
                </a:extLst>
              </p:cNvPr>
              <p:cNvCxnSpPr/>
              <p:nvPr/>
            </p:nvCxnSpPr>
            <p:spPr>
              <a:xfrm flipV="1">
                <a:off x="31242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A2B3C3ED-A744-465A-ADC1-3C43C2EB6601}"/>
                  </a:ext>
                </a:extLst>
              </p:cNvPr>
              <p:cNvCxnSpPr/>
              <p:nvPr/>
            </p:nvCxnSpPr>
            <p:spPr>
              <a:xfrm flipV="1">
                <a:off x="368913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BD91D40-CA0A-4527-AA85-1B6EE0DF2FB3}"/>
                  </a:ext>
                </a:extLst>
              </p:cNvPr>
              <p:cNvCxnSpPr/>
              <p:nvPr/>
            </p:nvCxnSpPr>
            <p:spPr>
              <a:xfrm flipV="1">
                <a:off x="48768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50DAF94-FB47-4654-91DD-E580B5267EEF}"/>
                  </a:ext>
                </a:extLst>
              </p:cNvPr>
              <p:cNvCxnSpPr/>
              <p:nvPr/>
            </p:nvCxnSpPr>
            <p:spPr>
              <a:xfrm flipV="1">
                <a:off x="57912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6F297C4-C2F1-4BF4-B84E-8B4710022FB5}"/>
                  </a:ext>
                </a:extLst>
              </p:cNvPr>
              <p:cNvCxnSpPr/>
              <p:nvPr/>
            </p:nvCxnSpPr>
            <p:spPr>
              <a:xfrm flipV="1">
                <a:off x="72517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F295D9F-244B-4207-9348-FA98F535B419}"/>
                  </a:ext>
                </a:extLst>
              </p:cNvPr>
              <p:cNvCxnSpPr/>
              <p:nvPr/>
            </p:nvCxnSpPr>
            <p:spPr>
              <a:xfrm flipV="1">
                <a:off x="7835900" y="5826462"/>
                <a:ext cx="0" cy="12239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9CCC9279-D7CA-477C-A15E-E00A61636CCF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778" y="5939228"/>
                    <a:ext cx="9913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9CCC9279-D7CA-477C-A15E-E00A61636C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9778" y="5939228"/>
                    <a:ext cx="99138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821C06E4-538D-46A4-B2CE-F27E4A585BE6}"/>
                      </a:ext>
                    </a:extLst>
                  </p:cNvPr>
                  <p:cNvSpPr txBox="1"/>
                  <p:nvPr/>
                </p:nvSpPr>
                <p:spPr>
                  <a:xfrm>
                    <a:off x="6626454" y="5939228"/>
                    <a:ext cx="11302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821C06E4-538D-46A4-B2CE-F27E4A585B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6454" y="5939228"/>
                    <a:ext cx="113026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BEB88005-4B3B-4D4C-B69D-237CF9FC9027}"/>
                      </a:ext>
                    </a:extLst>
                  </p:cNvPr>
                  <p:cNvSpPr txBox="1"/>
                  <p:nvPr/>
                </p:nvSpPr>
                <p:spPr>
                  <a:xfrm>
                    <a:off x="2345331" y="5939228"/>
                    <a:ext cx="12154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BEB88005-4B3B-4D4C-B69D-237CF9FC9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331" y="5939228"/>
                    <a:ext cx="121540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ABFEF4CE-D245-4484-88DE-B71A79A1DF9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6853" y="5939228"/>
                    <a:ext cx="104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ABFEF4CE-D245-4484-88DE-B71A79A1D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6853" y="5939228"/>
                    <a:ext cx="104934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C39C9E9C-82BA-4EEF-B947-F726716E5AE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5785" y="5939228"/>
                    <a:ext cx="104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C39C9E9C-82BA-4EEF-B947-F726716E5A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5785" y="5939228"/>
                    <a:ext cx="104934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C9CDEE79-73E0-425A-8604-38BD7DDD017D}"/>
                      </a:ext>
                    </a:extLst>
                  </p:cNvPr>
                  <p:cNvSpPr txBox="1"/>
                  <p:nvPr/>
                </p:nvSpPr>
                <p:spPr>
                  <a:xfrm>
                    <a:off x="5317392" y="5939228"/>
                    <a:ext cx="104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C9CDEE79-73E0-425A-8604-38BD7DDD0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7392" y="5939228"/>
                    <a:ext cx="104934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17A6CF0-82BF-4427-A37B-7060737152B9}"/>
                  </a:ext>
                </a:extLst>
              </p:cNvPr>
              <p:cNvCxnSpPr/>
              <p:nvPr/>
            </p:nvCxnSpPr>
            <p:spPr>
              <a:xfrm flipH="1">
                <a:off x="2201330" y="53340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AA2942B-B158-47F7-8673-D0D4F9A24528}"/>
                  </a:ext>
                </a:extLst>
              </p:cNvPr>
              <p:cNvCxnSpPr/>
              <p:nvPr/>
            </p:nvCxnSpPr>
            <p:spPr>
              <a:xfrm flipH="1">
                <a:off x="2201330" y="50292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77B41D2-94A3-45A5-A54E-D0791DCC9FDB}"/>
                  </a:ext>
                </a:extLst>
              </p:cNvPr>
              <p:cNvCxnSpPr/>
              <p:nvPr/>
            </p:nvCxnSpPr>
            <p:spPr>
              <a:xfrm flipH="1">
                <a:off x="2201330" y="47244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017D5C6-2B18-4B36-9E44-1827FF08F165}"/>
                  </a:ext>
                </a:extLst>
              </p:cNvPr>
              <p:cNvCxnSpPr/>
              <p:nvPr/>
            </p:nvCxnSpPr>
            <p:spPr>
              <a:xfrm flipH="1">
                <a:off x="2201330" y="43434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24FAF15-AEF5-4685-B20D-ABE0967418A3}"/>
                  </a:ext>
                </a:extLst>
              </p:cNvPr>
              <p:cNvCxnSpPr/>
              <p:nvPr/>
            </p:nvCxnSpPr>
            <p:spPr>
              <a:xfrm flipH="1">
                <a:off x="2201330" y="304800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2ECF4DC0-9E97-4E83-A93A-9A420BEDB0A7}"/>
                  </a:ext>
                </a:extLst>
              </p:cNvPr>
              <p:cNvCxnSpPr/>
              <p:nvPr/>
            </p:nvCxnSpPr>
            <p:spPr>
              <a:xfrm flipH="1">
                <a:off x="2201330" y="3440430"/>
                <a:ext cx="144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C61A7EAF-5721-4E4C-A7F7-8BD39D1A468D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3195094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C61A7EAF-5721-4E4C-A7F7-8BD39D1A46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3195094"/>
                    <a:ext cx="58201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17E09E7-CF6C-4FC9-BA6B-969E0BA39C0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5117094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17E09E7-CF6C-4FC9-BA6B-969E0BA39C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5117094"/>
                    <a:ext cx="58201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F89716F3-66F0-46B0-BCD5-A093853B86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4789988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F89716F3-66F0-46B0-BCD5-A093853B8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4789988"/>
                    <a:ext cx="58201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2A7232A-7563-4AFB-84EA-6609DF325ECD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4469175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2A7232A-7563-4AFB-84EA-6609DF325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4469175"/>
                    <a:ext cx="58201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62901A-0501-4512-BE0D-26272F2121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472" y="4093550"/>
                    <a:ext cx="582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62901A-0501-4512-BE0D-26272F2121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1472" y="4093550"/>
                    <a:ext cx="58201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AD7FF73-AEC4-4488-BA6A-56F59CBF64E9}"/>
                  </a:ext>
                </a:extLst>
              </p:cNvPr>
              <p:cNvCxnSpPr/>
              <p:nvPr/>
            </p:nvCxnSpPr>
            <p:spPr>
              <a:xfrm flipV="1">
                <a:off x="3124200" y="5334000"/>
                <a:ext cx="0" cy="48720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C9437FB6-EBF2-44AB-ACAA-1715DB0A46B4}"/>
                  </a:ext>
                </a:extLst>
              </p:cNvPr>
              <p:cNvCxnSpPr/>
              <p:nvPr/>
            </p:nvCxnSpPr>
            <p:spPr>
              <a:xfrm>
                <a:off x="3117848" y="5353056"/>
                <a:ext cx="56493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64A3290-EC29-41BC-85E1-E57F5B890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9130" y="5016644"/>
                <a:ext cx="0" cy="3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76E57B6-B118-488D-8384-9BDD7FAE7ECB}"/>
                  </a:ext>
                </a:extLst>
              </p:cNvPr>
              <p:cNvCxnSpPr/>
              <p:nvPr/>
            </p:nvCxnSpPr>
            <p:spPr>
              <a:xfrm>
                <a:off x="3673250" y="5029200"/>
                <a:ext cx="1194022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8F01C428-ED74-421D-8E27-DF8E68AF14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6800" y="4709683"/>
                <a:ext cx="0" cy="33230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C8F3416-1847-456E-8918-46FD53C71C77}"/>
                  </a:ext>
                </a:extLst>
              </p:cNvPr>
              <p:cNvCxnSpPr/>
              <p:nvPr/>
            </p:nvCxnSpPr>
            <p:spPr>
              <a:xfrm>
                <a:off x="4854567" y="4736105"/>
                <a:ext cx="923928" cy="1061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FC4A69A0-0DDF-41B9-96BF-7337FAB79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77864" y="4327391"/>
                <a:ext cx="0" cy="40871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7D94AEC2-DE81-44BF-8186-F7F213177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200" y="4355554"/>
                <a:ext cx="704851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1A1644D-5F52-449A-99D7-25C546468A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1119" y="3022148"/>
                <a:ext cx="0" cy="41828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BFFB85FA-3D27-4F76-94B3-AFB097729F26}"/>
                  </a:ext>
                </a:extLst>
              </p:cNvPr>
              <p:cNvCxnSpPr/>
              <p:nvPr/>
            </p:nvCxnSpPr>
            <p:spPr>
              <a:xfrm>
                <a:off x="7821119" y="3028948"/>
                <a:ext cx="437242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4B66E02-D514-4A10-834F-6CAB51318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000" y="3886200"/>
                <a:ext cx="0" cy="4572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33CE978D-FA3F-4A95-AC1E-E2C80B4C83B7}"/>
                  </a:ext>
                </a:extLst>
              </p:cNvPr>
              <p:cNvCxnSpPr/>
              <p:nvPr/>
            </p:nvCxnSpPr>
            <p:spPr>
              <a:xfrm>
                <a:off x="6477000" y="3886200"/>
                <a:ext cx="3810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连接符: 肘形 91">
                <a:extLst>
                  <a:ext uri="{FF2B5EF4-FFF2-40B4-BE49-F238E27FC236}">
                    <a16:creationId xmlns:a16="http://schemas.microsoft.com/office/drawing/2014/main" id="{25E2D60E-CF59-436D-AD65-D322121A46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8000" y="3429000"/>
                <a:ext cx="963119" cy="457202"/>
              </a:xfrm>
              <a:prstGeom prst="bentConnector3">
                <a:avLst>
                  <a:gd name="adj1" fmla="val 21073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BF0C72C0-BD29-4119-9B36-62CAB65BD522}"/>
                </a:ext>
              </a:extLst>
            </p:cNvPr>
            <p:cNvSpPr txBox="1"/>
            <p:nvPr/>
          </p:nvSpPr>
          <p:spPr>
            <a:xfrm>
              <a:off x="7539330" y="5478615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Bid</a:t>
              </a:r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E5FAD7A-5734-4BAE-B260-8588CC7B5E03}"/>
              </a:ext>
            </a:extLst>
          </p:cNvPr>
          <p:cNvSpPr txBox="1"/>
          <p:nvPr/>
        </p:nvSpPr>
        <p:spPr>
          <a:xfrm>
            <a:off x="3543819" y="30891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52A31E2-8EAE-4C02-A8CD-623702FA7DAF}"/>
              </a:ext>
            </a:extLst>
          </p:cNvPr>
          <p:cNvSpPr txBox="1"/>
          <p:nvPr/>
        </p:nvSpPr>
        <p:spPr>
          <a:xfrm>
            <a:off x="3047753" y="43663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i="1">
              <a:solidFill>
                <a:srgbClr val="FF0000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74A81DA-BC52-4373-9DAD-FCAAE0B44D82}"/>
              </a:ext>
            </a:extLst>
          </p:cNvPr>
          <p:cNvSpPr txBox="1"/>
          <p:nvPr/>
        </p:nvSpPr>
        <p:spPr>
          <a:xfrm>
            <a:off x="2562871" y="4692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i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话气泡: 矩形 12">
                <a:extLst>
                  <a:ext uri="{FF2B5EF4-FFF2-40B4-BE49-F238E27FC236}">
                    <a16:creationId xmlns:a16="http://schemas.microsoft.com/office/drawing/2014/main" id="{FDB2E572-F79C-41CE-9AE6-DD0F79856B8B}"/>
                  </a:ext>
                </a:extLst>
              </p:cNvPr>
              <p:cNvSpPr/>
              <p:nvPr/>
            </p:nvSpPr>
            <p:spPr>
              <a:xfrm>
                <a:off x="3455898" y="2631908"/>
                <a:ext cx="3706902" cy="501820"/>
              </a:xfrm>
              <a:prstGeom prst="wedgeRectCallou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对话气泡: 矩形 12">
                <a:extLst>
                  <a:ext uri="{FF2B5EF4-FFF2-40B4-BE49-F238E27FC236}">
                    <a16:creationId xmlns:a16="http://schemas.microsoft.com/office/drawing/2014/main" id="{FDB2E572-F79C-41CE-9AE6-DD0F79856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98" y="2631908"/>
                <a:ext cx="3706902" cy="501820"/>
              </a:xfrm>
              <a:prstGeom prst="wedgeRectCallou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对话气泡: 矩形 65">
                <a:extLst>
                  <a:ext uri="{FF2B5EF4-FFF2-40B4-BE49-F238E27FC236}">
                    <a16:creationId xmlns:a16="http://schemas.microsoft.com/office/drawing/2014/main" id="{2DA4FAA7-62CF-46EC-B1B6-D9D785D9240A}"/>
                  </a:ext>
                </a:extLst>
              </p:cNvPr>
              <p:cNvSpPr/>
              <p:nvPr/>
            </p:nvSpPr>
            <p:spPr>
              <a:xfrm>
                <a:off x="2651381" y="3792861"/>
                <a:ext cx="3706902" cy="501820"/>
              </a:xfrm>
              <a:prstGeom prst="wedgeRectCallout">
                <a:avLst>
                  <a:gd name="adj1" fmla="val -20833"/>
                  <a:gd name="adj2" fmla="val 84193"/>
                </a:avLst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对话气泡: 矩形 65">
                <a:extLst>
                  <a:ext uri="{FF2B5EF4-FFF2-40B4-BE49-F238E27FC236}">
                    <a16:creationId xmlns:a16="http://schemas.microsoft.com/office/drawing/2014/main" id="{2DA4FAA7-62CF-46EC-B1B6-D9D785D92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381" y="3792861"/>
                <a:ext cx="3706902" cy="501820"/>
              </a:xfrm>
              <a:prstGeom prst="wedgeRectCallout">
                <a:avLst>
                  <a:gd name="adj1" fmla="val -20833"/>
                  <a:gd name="adj2" fmla="val 84193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对话气泡: 矩形 67">
                <a:extLst>
                  <a:ext uri="{FF2B5EF4-FFF2-40B4-BE49-F238E27FC236}">
                    <a16:creationId xmlns:a16="http://schemas.microsoft.com/office/drawing/2014/main" id="{8282B017-B255-4B28-AFC2-5757FD9C6EDA}"/>
                  </a:ext>
                </a:extLst>
              </p:cNvPr>
              <p:cNvSpPr/>
              <p:nvPr/>
            </p:nvSpPr>
            <p:spPr>
              <a:xfrm>
                <a:off x="2615454" y="4104644"/>
                <a:ext cx="3706902" cy="501820"/>
              </a:xfrm>
              <a:prstGeom prst="wedgeRectCallout">
                <a:avLst>
                  <a:gd name="adj1" fmla="val -20833"/>
                  <a:gd name="adj2" fmla="val 84193"/>
                </a:avLst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对话气泡: 矩形 67">
                <a:extLst>
                  <a:ext uri="{FF2B5EF4-FFF2-40B4-BE49-F238E27FC236}">
                    <a16:creationId xmlns:a16="http://schemas.microsoft.com/office/drawing/2014/main" id="{8282B017-B255-4B28-AFC2-5757FD9C6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54" y="4104644"/>
                <a:ext cx="3706902" cy="501820"/>
              </a:xfrm>
              <a:prstGeom prst="wedgeRectCallout">
                <a:avLst>
                  <a:gd name="adj1" fmla="val -20833"/>
                  <a:gd name="adj2" fmla="val 84193"/>
                </a:avLst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66" grpId="0" animBg="1"/>
      <p:bldP spid="66" grpId="1" animBg="1"/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/>
                  <a:t>Payment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/>
              </a:p>
              <a:p>
                <a:r>
                  <a:rPr lang="en-US" altLang="zh-CN"/>
                  <a:t>Thus, the payment rule for per click is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/>
              </a:p>
              <a:p>
                <a:r>
                  <a:rPr lang="en-US" altLang="zh-CN"/>
                  <a:t>i.e., the bidder only pay when the slot has one click</a:t>
                </a:r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CA685F-D5FF-4E5D-A6FE-2C8EF08D7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>
                <a:blip r:embed="rId2"/>
                <a:stretch>
                  <a:fillRect l="-1286" t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7630B93-6CC2-4398-9F4C-95ED999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Sponsored Search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CF7FB-129B-42C5-80F9-9AC7CF8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3A964-5893-415C-8376-3EB7B637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4A8B0-6E7C-48CF-9BB8-22AC1B1C9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2D2C72-4529-4129-BF9E-A70BD24958F2}"/>
              </a:ext>
            </a:extLst>
          </p:cNvPr>
          <p:cNvSpPr/>
          <p:nvPr/>
        </p:nvSpPr>
        <p:spPr>
          <a:xfrm>
            <a:off x="304800" y="6400850"/>
            <a:ext cx="8534400" cy="32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7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0A1373-09B0-488A-87A4-EFBE8C37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 refer to read Chapter 21 and Chapter 22 of the orange book for more details about Myerson Auction and Sponsored Search Auction.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C793A1-6940-44DD-AFBE-51590766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Sponsored Search Auction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B1521-D6C7-4C23-B7A0-305D95B1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E62D03-CFBC-4B11-90DF-F0F9D5DA0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DBC20-58C4-40DF-816B-EC5AFCF16A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6A3528-8F92-44D5-8C21-E31CEB84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17057"/>
            <a:ext cx="2343263" cy="312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826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Summary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60D6-0528-4468-8781-59CE26C12A0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6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D767C-97C7-4EB7-AE57-2E927A4D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General Setting of Mechanism Design Environment</a:t>
            </a:r>
          </a:p>
          <a:p>
            <a:pPr lvl="1"/>
            <a:r>
              <a:rPr lang="en-US" altLang="zh-CN"/>
              <a:t>Single-Parameter Environment</a:t>
            </a:r>
          </a:p>
          <a:p>
            <a:endParaRPr lang="en-US" altLang="zh-CN"/>
          </a:p>
          <a:p>
            <a:r>
              <a:rPr lang="en-US" altLang="zh-CN"/>
              <a:t>Myerson’s Statements</a:t>
            </a:r>
          </a:p>
          <a:p>
            <a:endParaRPr lang="en-US" altLang="zh-CN"/>
          </a:p>
          <a:p>
            <a:r>
              <a:rPr lang="en-US" altLang="zh-CN"/>
              <a:t>Myerson’s Lemma</a:t>
            </a:r>
          </a:p>
          <a:p>
            <a:endParaRPr lang="en-US" altLang="zh-CN"/>
          </a:p>
          <a:p>
            <a:r>
              <a:rPr lang="en-US" altLang="zh-CN"/>
              <a:t>Sponsored Search Auction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Summary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992382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03DA70-88F4-47CA-AA31-3B5FAE2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Any Questions ???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98DA79-458C-44FA-AAFF-A8FDD612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AD6D9-1ED9-4819-8C70-ED8F2E95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F035-264A-42EF-8B45-060FBDE78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86FA1-74FF-4D0C-A6B4-64162D1D3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132039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/>
                  <a:t>Basic Model:</a:t>
                </a:r>
              </a:p>
              <a:p>
                <a:pPr lvl="1"/>
                <a:r>
                  <a:rPr lang="en-US" altLang="zh-CN"/>
                  <a:t>There are k goods for sell, i.e., k “slots” for sponsored links on a search result page.</a:t>
                </a:r>
              </a:p>
              <a:p>
                <a:pPr lvl="1"/>
                <a:r>
                  <a:rPr lang="en-US" altLang="zh-CN"/>
                  <a:t>The goods are not identical:</a:t>
                </a:r>
              </a:p>
              <a:p>
                <a:pPr lvl="2"/>
                <a:r>
                  <a:rPr lang="en-US" altLang="zh-CN"/>
                  <a:t>slots higher on the page are more valuable than lower ones.</a:t>
                </a:r>
              </a:p>
              <a:p>
                <a:pPr lvl="1"/>
                <a:r>
                  <a:rPr lang="en-US" altLang="zh-CN">
                    <a:solidFill>
                      <a:srgbClr val="FF0000"/>
                    </a:solidFill>
                  </a:rPr>
                  <a:t>click-through-rates,</a:t>
                </a:r>
                <a:r>
                  <a:rPr lang="zh-CN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zh-CN">
                    <a:solidFill>
                      <a:srgbClr val="FF0000"/>
                    </a:solidFill>
                  </a:rPr>
                  <a:t>CTR</a:t>
                </a:r>
                <a:r>
                  <a:rPr lang="en-US" altLang="zh-CN" i="1"/>
                  <a:t>: </a:t>
                </a:r>
                <a:r>
                  <a:rPr lang="en-US" altLang="zh-CN"/>
                  <a:t>the probability that the end user clicks on this slot</a:t>
                </a:r>
              </a:p>
              <a:p>
                <a:pPr lvl="2"/>
                <a:r>
                  <a:rPr lang="en-US" altLang="zh-CN"/>
                  <a:t>We assume there are k CTRs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An advertiser has a private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for each click</a:t>
                </a:r>
              </a:p>
              <a:p>
                <a:pPr lvl="1"/>
                <a:r>
                  <a:rPr lang="en-US" altLang="zh-CN"/>
                  <a:t>Hence, the value derived by advertiser i from slot j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9642217-BBA3-48E1-8EED-14B20FF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1333" t="-1538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7B0AF27-5936-4668-90B7-ABCD9A0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 Background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F8A17-80C5-486B-ADC2-164C6577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B5232-5537-4D91-817D-868BC894B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CA4AD-A664-464C-AA91-5E54A9BB1D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28160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7AA01A-3363-473C-8E8C-5B013DE1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DSIC</a:t>
            </a:r>
            <a:r>
              <a:rPr lang="en-US" altLang="zh-CN"/>
              <a:t>: truthful telling is a dominant strategy, and leads to non-negative utility.</a:t>
            </a:r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Social-surplus Maximization</a:t>
            </a:r>
            <a:r>
              <a:rPr lang="en-US" altLang="zh-CN"/>
              <a:t>: the mechanism would maximize the outcome of auctioneer.</a:t>
            </a:r>
          </a:p>
          <a:p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Computational Efficiency</a:t>
            </a:r>
            <a:r>
              <a:rPr lang="en-US" altLang="zh-CN"/>
              <a:t>: the mechanism should be terminated in polynomial time.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8BEDB9-58ED-4141-8A2C-9C1708A5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</a:t>
            </a:r>
            <a:br>
              <a:rPr lang="en-US" altLang="zh-CN"/>
            </a:br>
            <a:r>
              <a:rPr lang="en-US" altLang="zh-CN"/>
              <a:t>What We Want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41617-B84A-4471-93DE-FFCAC773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946A29-8419-473E-BED8-325B1B5695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BE4555-878A-45D1-95E9-DD2E80FACC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8067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A0338B-E02C-4586-8C9A-92CF053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Challenge: </a:t>
            </a:r>
          </a:p>
          <a:p>
            <a:pPr lvl="1"/>
            <a:r>
              <a:rPr lang="en-US" altLang="zh-CN"/>
              <a:t>the choice of who </a:t>
            </a:r>
            <a:r>
              <a:rPr lang="en-US" altLang="zh-CN">
                <a:solidFill>
                  <a:srgbClr val="FF0000"/>
                </a:solidFill>
              </a:rPr>
              <a:t>wins</a:t>
            </a:r>
            <a:r>
              <a:rPr lang="en-US" altLang="zh-CN"/>
              <a:t> what</a:t>
            </a:r>
          </a:p>
          <a:p>
            <a:pPr lvl="1"/>
            <a:r>
              <a:rPr lang="en-US" altLang="zh-CN"/>
              <a:t>the choice of who </a:t>
            </a:r>
            <a:r>
              <a:rPr lang="en-US" altLang="zh-CN">
                <a:solidFill>
                  <a:srgbClr val="FF0000"/>
                </a:solidFill>
              </a:rPr>
              <a:t>pays</a:t>
            </a:r>
            <a:r>
              <a:rPr lang="en-US" altLang="zh-CN"/>
              <a:t> what</a:t>
            </a:r>
          </a:p>
          <a:p>
            <a:r>
              <a:rPr lang="en-US" altLang="zh-CN"/>
              <a:t>Basic Idea:</a:t>
            </a:r>
          </a:p>
          <a:p>
            <a:pPr lvl="1"/>
            <a:r>
              <a:rPr lang="en-US" altLang="zh-CN"/>
              <a:t>Step 1: Assume bidders are truthful, how to assign bidders to slots such that property (2) and (3) hold?</a:t>
            </a:r>
          </a:p>
          <a:p>
            <a:pPr lvl="1"/>
            <a:r>
              <a:rPr lang="en-US" altLang="zh-CN"/>
              <a:t>Step 2: Given answer in Step 1, how should we set selling prices such that property (1) holds?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92D745-7CF2-4820-8778-C99AA15E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</a:t>
            </a:r>
            <a:br>
              <a:rPr lang="en-US" altLang="zh-CN"/>
            </a:br>
            <a:r>
              <a:rPr lang="en-US" altLang="zh-CN"/>
              <a:t>Our Design Approach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55731-3D77-4155-AB8A-3F70C70F4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C66567-C09F-43CB-8B6C-8BADB191F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284293-5531-45C8-8137-44BB7CAC26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359497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AD767C-97C7-4EB7-AE57-2E927A4D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Natural Idea of Step 1:</a:t>
            </a:r>
          </a:p>
          <a:p>
            <a:pPr lvl="1"/>
            <a:r>
              <a:rPr lang="en-US" altLang="zh-CN"/>
              <a:t>Greedy: Assign the j-th highest bidder to the j-th highest slot </a:t>
            </a:r>
          </a:p>
          <a:p>
            <a:pPr lvl="1"/>
            <a:endParaRPr lang="en-US" altLang="zh-CN"/>
          </a:p>
          <a:p>
            <a:r>
              <a:rPr lang="en-US" altLang="zh-CN"/>
              <a:t>Natural Idea of Step 2:</a:t>
            </a:r>
          </a:p>
          <a:p>
            <a:pPr lvl="1"/>
            <a:r>
              <a:rPr lang="en-US" altLang="zh-CN"/>
              <a:t>Second-Price Auction: will be elaborated in the next lecture, </a:t>
            </a:r>
            <a:r>
              <a:rPr lang="en-US" altLang="zh-CN">
                <a:solidFill>
                  <a:srgbClr val="FF0000"/>
                </a:solidFill>
              </a:rPr>
              <a:t>Myerson’s Lemma 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E9EC15-D6F0-4597-B4AF-BC1D3D3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Sponsored Search Auctions:</a:t>
            </a:r>
            <a:br>
              <a:rPr lang="en-US" altLang="zh-CN"/>
            </a:br>
            <a:r>
              <a:rPr lang="en-US" altLang="zh-CN"/>
              <a:t>Our Design Approach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F05D0-67AA-4155-ACF8-A2753C0B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65EE-EDA3-4C56-9FC3-86CEDD22C84D}" type="datetime1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52662-D757-45C6-8AED-10C7752C7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93DF65-B247-4BA4-8211-448D7BD3BB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37EE-3751-4567-B64C-0CC965258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Zeng Yuxiang (yzengal@connect.ust.hk)</a:t>
            </a:r>
          </a:p>
        </p:txBody>
      </p:sp>
    </p:spTree>
    <p:extLst>
      <p:ext uri="{BB962C8B-B14F-4D97-AF65-F5344CB8AC3E}">
        <p14:creationId xmlns:p14="http://schemas.microsoft.com/office/powerpoint/2010/main" val="93526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ngzhong">
      <a:majorFont>
        <a:latin typeface="Palatino Linotype"/>
        <a:ea typeface="黑体"/>
        <a:cs typeface=""/>
      </a:majorFont>
      <a:minorFont>
        <a:latin typeface="Palatino Linotyp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3041</Words>
  <Application>Microsoft Office PowerPoint</Application>
  <PresentationFormat>全屏显示(4:3)</PresentationFormat>
  <Paragraphs>477</Paragraphs>
  <Slides>55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新細明體</vt:lpstr>
      <vt:lpstr>黑体</vt:lpstr>
      <vt:lpstr>宋体</vt:lpstr>
      <vt:lpstr>Arial</vt:lpstr>
      <vt:lpstr>Calibri</vt:lpstr>
      <vt:lpstr>Cambria Math</vt:lpstr>
      <vt:lpstr>Palatino Linotype</vt:lpstr>
      <vt:lpstr>Verdana</vt:lpstr>
      <vt:lpstr>Office Theme</vt:lpstr>
      <vt:lpstr>Myerson’s Lemma</vt:lpstr>
      <vt:lpstr>PowerPoint 演示文稿</vt:lpstr>
      <vt:lpstr>Awesome Auction</vt:lpstr>
      <vt:lpstr>Sponsored Search Auctions: Background</vt:lpstr>
      <vt:lpstr>Sponsored Search Auctions: Background</vt:lpstr>
      <vt:lpstr>Sponsored Search Auctions: Background</vt:lpstr>
      <vt:lpstr>Sponsored Search Auctions: What We Want</vt:lpstr>
      <vt:lpstr>Sponsored Search Auctions: Our Design Approach</vt:lpstr>
      <vt:lpstr>Sponsored Search Auctions: Our Design Approach</vt:lpstr>
      <vt:lpstr>PowerPoint 演示文稿</vt:lpstr>
      <vt:lpstr>Mechanism Design Environment: General Setting</vt:lpstr>
      <vt:lpstr>Mechanism Design Environment: General Setting</vt:lpstr>
      <vt:lpstr>Mechanism Design Environment: Social Choice Function</vt:lpstr>
      <vt:lpstr>Mechanism Design Environment: Direct Mechanism</vt:lpstr>
      <vt:lpstr>Mechanism Design Environment: Indirect Mechanism</vt:lpstr>
      <vt:lpstr>Mechanism Design Environment: Single-Parameter Environment</vt:lpstr>
      <vt:lpstr>Mechanism Design Environment: Single-Parameter Environment</vt:lpstr>
      <vt:lpstr>PowerPoint 演示文稿</vt:lpstr>
      <vt:lpstr>Solution: Main Steps</vt:lpstr>
      <vt:lpstr>Solution: Assumptions</vt:lpstr>
      <vt:lpstr>PowerPoint 演示文稿</vt:lpstr>
      <vt:lpstr>Implementable Allocation Rule</vt:lpstr>
      <vt:lpstr>Implementable Allocation Rule</vt:lpstr>
      <vt:lpstr>Monotone Allocation Rule</vt:lpstr>
      <vt:lpstr>Monotone Allocation Rule</vt:lpstr>
      <vt:lpstr>Myerson’s Lemma</vt:lpstr>
      <vt:lpstr>Myerson’s Lemma</vt:lpstr>
      <vt:lpstr>PowerPoint 演示文稿</vt:lpstr>
      <vt:lpstr>Proof of Myerson’s Lemma</vt:lpstr>
      <vt:lpstr>Myerson’s Lemma</vt:lpstr>
      <vt:lpstr>Step 1 of Proof</vt:lpstr>
      <vt:lpstr>Myerson’s Lemma</vt:lpstr>
      <vt:lpstr>Step 2 of Proof</vt:lpstr>
      <vt:lpstr>Step 2 of Proof</vt:lpstr>
      <vt:lpstr>Step 2 of Proof</vt:lpstr>
      <vt:lpstr>Step 2 of Proof: Piecewise Const.</vt:lpstr>
      <vt:lpstr>Step 2 of Proof: Piecewise Const.</vt:lpstr>
      <vt:lpstr>Step 2 of Proof: Piecewise Const.</vt:lpstr>
      <vt:lpstr>Step 2 of Proof: Underbidding</vt:lpstr>
      <vt:lpstr>Step 2 of Proof: Overbidding</vt:lpstr>
      <vt:lpstr>Myerson’s Lemma</vt:lpstr>
      <vt:lpstr>Step 3 of Proof</vt:lpstr>
      <vt:lpstr>Myerson’s Lemma</vt:lpstr>
      <vt:lpstr>Step 4 of Proof “if”</vt:lpstr>
      <vt:lpstr>PowerPoint 演示文稿</vt:lpstr>
      <vt:lpstr>Single Item Auction</vt:lpstr>
      <vt:lpstr>Single Item Auction</vt:lpstr>
      <vt:lpstr>PowerPoint 演示文稿</vt:lpstr>
      <vt:lpstr>Sponsored Search Auction</vt:lpstr>
      <vt:lpstr>Sponsored Search Auction</vt:lpstr>
      <vt:lpstr>Sponsored Search Auction</vt:lpstr>
      <vt:lpstr>Sponsored Search Auction</vt:lpstr>
      <vt:lpstr>PowerPoint 演示文稿</vt:lpstr>
      <vt:lpstr>Summary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theory</dc:title>
  <dc:creator>IIIS</dc:creator>
  <cp:lastModifiedBy>曾 宇祥</cp:lastModifiedBy>
  <cp:revision>960</cp:revision>
  <dcterms:created xsi:type="dcterms:W3CDTF">2013-02-13T13:56:05Z</dcterms:created>
  <dcterms:modified xsi:type="dcterms:W3CDTF">2019-03-25T13:05:53Z</dcterms:modified>
</cp:coreProperties>
</file>